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theme/themeOverride1.xml" ContentType="application/vnd.openxmlformats-officedocument.themeOverr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heme/themeOverride2.xml" ContentType="application/vnd.openxmlformats-officedocument.themeOverr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6"/>
  </p:notesMasterIdLst>
  <p:sldIdLst>
    <p:sldId id="355" r:id="rId2"/>
    <p:sldId id="567" r:id="rId3"/>
    <p:sldId id="568" r:id="rId4"/>
    <p:sldId id="569" r:id="rId5"/>
    <p:sldId id="570" r:id="rId6"/>
    <p:sldId id="747" r:id="rId7"/>
    <p:sldId id="748" r:id="rId8"/>
    <p:sldId id="749" r:id="rId9"/>
    <p:sldId id="750" r:id="rId10"/>
    <p:sldId id="788" r:id="rId11"/>
    <p:sldId id="789" r:id="rId12"/>
    <p:sldId id="790" r:id="rId13"/>
    <p:sldId id="791" r:id="rId14"/>
    <p:sldId id="792" r:id="rId15"/>
    <p:sldId id="793" r:id="rId16"/>
    <p:sldId id="794" r:id="rId17"/>
    <p:sldId id="795" r:id="rId18"/>
    <p:sldId id="796" r:id="rId19"/>
    <p:sldId id="812" r:id="rId20"/>
    <p:sldId id="751" r:id="rId21"/>
    <p:sldId id="797" r:id="rId22"/>
    <p:sldId id="798" r:id="rId23"/>
    <p:sldId id="799" r:id="rId24"/>
    <p:sldId id="800" r:id="rId25"/>
    <p:sldId id="801" r:id="rId26"/>
    <p:sldId id="802" r:id="rId27"/>
    <p:sldId id="804" r:id="rId28"/>
    <p:sldId id="805" r:id="rId29"/>
    <p:sldId id="806" r:id="rId30"/>
    <p:sldId id="807" r:id="rId31"/>
    <p:sldId id="808" r:id="rId32"/>
    <p:sldId id="809" r:id="rId33"/>
    <p:sldId id="810" r:id="rId34"/>
    <p:sldId id="811"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Title" id="{2CD8423E-0CCD-48E0-A715-3EC094151D76}">
          <p14:sldIdLst>
            <p14:sldId id="355"/>
          </p14:sldIdLst>
        </p14:section>
        <p14:section name="Introduction" id="{DEED0A68-EF9C-4733-ADAA-766A859E58BB}">
          <p14:sldIdLst>
            <p14:sldId id="567"/>
            <p14:sldId id="568"/>
          </p14:sldIdLst>
        </p14:section>
        <p14:section name="Section 1" id="{1F767E79-2A4A-4837-8114-C2475E36F49A}">
          <p14:sldIdLst>
            <p14:sldId id="569"/>
            <p14:sldId id="570"/>
            <p14:sldId id="747"/>
            <p14:sldId id="748"/>
          </p14:sldIdLst>
        </p14:section>
        <p14:section name="Section 2" id="{BD5EC4CA-CD48-49B6-88C4-D6600C17346B}">
          <p14:sldIdLst>
            <p14:sldId id="749"/>
            <p14:sldId id="750"/>
            <p14:sldId id="788"/>
            <p14:sldId id="789"/>
            <p14:sldId id="790"/>
            <p14:sldId id="791"/>
            <p14:sldId id="792"/>
            <p14:sldId id="793"/>
            <p14:sldId id="794"/>
            <p14:sldId id="795"/>
            <p14:sldId id="796"/>
          </p14:sldIdLst>
        </p14:section>
        <p14:section name="Section 3" id="{CF38BB39-4BC8-4F8B-A63B-4935EC255CA2}">
          <p14:sldIdLst>
            <p14:sldId id="812"/>
            <p14:sldId id="751"/>
            <p14:sldId id="797"/>
            <p14:sldId id="798"/>
            <p14:sldId id="799"/>
            <p14:sldId id="800"/>
            <p14:sldId id="801"/>
            <p14:sldId id="802"/>
            <p14:sldId id="804"/>
            <p14:sldId id="805"/>
          </p14:sldIdLst>
        </p14:section>
        <p14:section name="Section 4" id="{CDB77A57-E109-4FE7-B6FB-C5D48371E968}">
          <p14:sldIdLst>
            <p14:sldId id="806"/>
            <p14:sldId id="807"/>
            <p14:sldId id="808"/>
          </p14:sldIdLst>
        </p14:section>
        <p14:section name="Section 5" id="{E9822AB8-3008-4E5A-9FC0-397C6C814D67}">
          <p14:sldIdLst>
            <p14:sldId id="809"/>
            <p14:sldId id="810"/>
            <p14:sldId id="811"/>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1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1A6B8"/>
    <a:srgbClr val="2F618F"/>
    <a:srgbClr val="4B6A90"/>
    <a:srgbClr val="91BE9E"/>
    <a:srgbClr val="0E3D8A"/>
    <a:srgbClr val="0E419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55911" autoAdjust="0"/>
  </p:normalViewPr>
  <p:slideViewPr>
    <p:cSldViewPr snapToGrid="0">
      <p:cViewPr varScale="1">
        <p:scale>
          <a:sx n="44" d="100"/>
          <a:sy n="44" d="100"/>
        </p:scale>
        <p:origin x="-2462" y="-7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38DFBC-BFF3-42BF-B8C1-E31DDD0A44C8}" type="doc">
      <dgm:prSet loTypeId="urn:microsoft.com/office/officeart/2005/8/layout/process2" loCatId="process" qsTypeId="urn:microsoft.com/office/officeart/2005/8/quickstyle/simple1" qsCatId="simple" csTypeId="urn:microsoft.com/office/officeart/2005/8/colors/accent1_2" csCatId="accent1" phldr="1"/>
      <dgm:spPr/>
    </dgm:pt>
    <dgm:pt modelId="{C3CD0C15-0BC7-4A9F-9FBB-4B8A38F83FD8}">
      <dgm:prSet phldrT="[Text]" custT="1"/>
      <dgm:spPr>
        <a:solidFill>
          <a:srgbClr val="002060"/>
        </a:solidFill>
      </dgm:spPr>
      <dgm:t>
        <a:bodyPr/>
        <a:lstStyle/>
        <a:p>
          <a:pPr algn="ctr" rtl="0"/>
          <a:r>
            <a:rPr lang="tr" sz="3600" b="1" i="0" u="none" baseline="0"/>
            <a:t>Grup 1 Raporu</a:t>
          </a:r>
          <a:endParaRPr lang="tr" sz="3600" b="1" dirty="0"/>
        </a:p>
      </dgm:t>
    </dgm:pt>
    <dgm:pt modelId="{4452A92E-6A87-425F-B517-AB9CE957A365}" type="parTrans" cxnId="{ED9EC729-F374-4C49-95CC-427A18286CC7}">
      <dgm:prSet/>
      <dgm:spPr/>
      <dgm:t>
        <a:bodyPr/>
        <a:lstStyle/>
        <a:p>
          <a:endParaRPr lang="tr"/>
        </a:p>
      </dgm:t>
    </dgm:pt>
    <dgm:pt modelId="{2C6CE583-76B3-410C-BBF1-3D2E817AEF00}" type="sibTrans" cxnId="{ED9EC729-F374-4C49-95CC-427A18286CC7}">
      <dgm:prSet custT="1"/>
      <dgm:spPr/>
      <dgm:t>
        <a:bodyPr/>
        <a:lstStyle/>
        <a:p>
          <a:endParaRPr lang="tr" sz="3600" b="1"/>
        </a:p>
      </dgm:t>
    </dgm:pt>
    <dgm:pt modelId="{63228A14-9361-4C45-8F39-7A7B35276540}">
      <dgm:prSet phldrT="[Text]" custT="1"/>
      <dgm:spPr>
        <a:solidFill>
          <a:srgbClr val="00B0F0"/>
        </a:solidFill>
      </dgm:spPr>
      <dgm:t>
        <a:bodyPr/>
        <a:lstStyle/>
        <a:p>
          <a:pPr algn="ctr" rtl="0"/>
          <a:r>
            <a:rPr lang="tr" sz="3600" b="1" i="0" u="none" baseline="0"/>
            <a:t>Grup 2 Raporu</a:t>
          </a:r>
          <a:endParaRPr lang="tr" sz="3600" b="1" dirty="0"/>
        </a:p>
      </dgm:t>
    </dgm:pt>
    <dgm:pt modelId="{9AD9BBAE-F1A9-49CF-ABA2-18C4FDDFF950}" type="parTrans" cxnId="{4A8FBA1D-FC63-4483-85EC-901231FFBA41}">
      <dgm:prSet/>
      <dgm:spPr/>
      <dgm:t>
        <a:bodyPr/>
        <a:lstStyle/>
        <a:p>
          <a:endParaRPr lang="tr"/>
        </a:p>
      </dgm:t>
    </dgm:pt>
    <dgm:pt modelId="{B3F4F4F1-FD14-481E-8496-740D81DEB69A}" type="sibTrans" cxnId="{4A8FBA1D-FC63-4483-85EC-901231FFBA41}">
      <dgm:prSet custT="1"/>
      <dgm:spPr/>
      <dgm:t>
        <a:bodyPr/>
        <a:lstStyle/>
        <a:p>
          <a:endParaRPr lang="tr" sz="3600" b="1"/>
        </a:p>
      </dgm:t>
    </dgm:pt>
    <dgm:pt modelId="{5F139E6C-D43C-419A-8148-295DA8EA8193}">
      <dgm:prSet phldrT="[Text]" custT="1"/>
      <dgm:spPr>
        <a:solidFill>
          <a:srgbClr val="FFC000"/>
        </a:solidFill>
      </dgm:spPr>
      <dgm:t>
        <a:bodyPr/>
        <a:lstStyle/>
        <a:p>
          <a:pPr algn="ctr" rtl="0"/>
          <a:r>
            <a:rPr lang="tr" sz="3600" b="1" i="0" u="none" baseline="0"/>
            <a:t>Grup 3 Raporu</a:t>
          </a:r>
          <a:endParaRPr lang="tr" sz="3600" b="1" dirty="0"/>
        </a:p>
      </dgm:t>
    </dgm:pt>
    <dgm:pt modelId="{8F94D6B5-A31C-44A7-8B8A-BEDC4E8D589B}" type="parTrans" cxnId="{301265F1-23FF-47FC-BD75-F1D876100607}">
      <dgm:prSet/>
      <dgm:spPr/>
      <dgm:t>
        <a:bodyPr/>
        <a:lstStyle/>
        <a:p>
          <a:endParaRPr lang="tr"/>
        </a:p>
      </dgm:t>
    </dgm:pt>
    <dgm:pt modelId="{B26C842E-46CC-4C93-AABF-5B1A56411510}" type="sibTrans" cxnId="{301265F1-23FF-47FC-BD75-F1D876100607}">
      <dgm:prSet custT="1"/>
      <dgm:spPr/>
      <dgm:t>
        <a:bodyPr/>
        <a:lstStyle/>
        <a:p>
          <a:endParaRPr lang="tr" sz="3600" b="1"/>
        </a:p>
      </dgm:t>
    </dgm:pt>
    <dgm:pt modelId="{F0D29273-5B66-4419-8524-DBC370D94DDF}">
      <dgm:prSet phldrT="[Text]" custT="1"/>
      <dgm:spPr>
        <a:solidFill>
          <a:srgbClr val="FF0000"/>
        </a:solidFill>
      </dgm:spPr>
      <dgm:t>
        <a:bodyPr/>
        <a:lstStyle/>
        <a:p>
          <a:pPr algn="ctr" rtl="0"/>
          <a:r>
            <a:rPr lang="tr" sz="3600" b="1" i="0" u="none" baseline="0"/>
            <a:t>Grup 4 Raporu</a:t>
          </a:r>
          <a:endParaRPr lang="tr" sz="3600" b="1" dirty="0"/>
        </a:p>
      </dgm:t>
    </dgm:pt>
    <dgm:pt modelId="{F7FAEE7F-0FC8-44BB-A550-396A4E4F637F}" type="parTrans" cxnId="{083B3940-8ED4-4934-8075-E85E5D83DDF5}">
      <dgm:prSet/>
      <dgm:spPr/>
      <dgm:t>
        <a:bodyPr/>
        <a:lstStyle/>
        <a:p>
          <a:endParaRPr lang="tr"/>
        </a:p>
      </dgm:t>
    </dgm:pt>
    <dgm:pt modelId="{43BFC229-B56F-462E-9AC7-7D26FBDF2A65}" type="sibTrans" cxnId="{083B3940-8ED4-4934-8075-E85E5D83DDF5}">
      <dgm:prSet/>
      <dgm:spPr/>
      <dgm:t>
        <a:bodyPr/>
        <a:lstStyle/>
        <a:p>
          <a:endParaRPr lang="tr"/>
        </a:p>
      </dgm:t>
    </dgm:pt>
    <dgm:pt modelId="{BD9319EC-C6D0-4671-8775-87AFACA6A516}" type="pres">
      <dgm:prSet presAssocID="{1B38DFBC-BFF3-42BF-B8C1-E31DDD0A44C8}" presName="linearFlow" presStyleCnt="0">
        <dgm:presLayoutVars>
          <dgm:resizeHandles val="exact"/>
        </dgm:presLayoutVars>
      </dgm:prSet>
      <dgm:spPr/>
    </dgm:pt>
    <dgm:pt modelId="{25FF0AF6-0F9B-4564-8F59-531EF8B4C838}" type="pres">
      <dgm:prSet presAssocID="{C3CD0C15-0BC7-4A9F-9FBB-4B8A38F83FD8}" presName="node" presStyleLbl="node1" presStyleIdx="0" presStyleCnt="4">
        <dgm:presLayoutVars>
          <dgm:bulletEnabled val="1"/>
        </dgm:presLayoutVars>
      </dgm:prSet>
      <dgm:spPr/>
      <dgm:t>
        <a:bodyPr/>
        <a:lstStyle/>
        <a:p>
          <a:endParaRPr lang="tr"/>
        </a:p>
      </dgm:t>
    </dgm:pt>
    <dgm:pt modelId="{7E3EBF11-45EA-455A-A4AB-6FD193E2F19E}" type="pres">
      <dgm:prSet presAssocID="{2C6CE583-76B3-410C-BBF1-3D2E817AEF00}" presName="sibTrans" presStyleLbl="sibTrans2D1" presStyleIdx="0" presStyleCnt="3"/>
      <dgm:spPr/>
      <dgm:t>
        <a:bodyPr/>
        <a:lstStyle/>
        <a:p>
          <a:endParaRPr lang="tr"/>
        </a:p>
      </dgm:t>
    </dgm:pt>
    <dgm:pt modelId="{9B0DE74E-5C59-48C0-810A-B02D690AC5F5}" type="pres">
      <dgm:prSet presAssocID="{2C6CE583-76B3-410C-BBF1-3D2E817AEF00}" presName="connectorText" presStyleLbl="sibTrans2D1" presStyleIdx="0" presStyleCnt="3"/>
      <dgm:spPr/>
      <dgm:t>
        <a:bodyPr/>
        <a:lstStyle/>
        <a:p>
          <a:endParaRPr lang="tr"/>
        </a:p>
      </dgm:t>
    </dgm:pt>
    <dgm:pt modelId="{2EB2D00E-EF3D-4380-852E-C53664D906D5}" type="pres">
      <dgm:prSet presAssocID="{63228A14-9361-4C45-8F39-7A7B35276540}" presName="node" presStyleLbl="node1" presStyleIdx="1" presStyleCnt="4">
        <dgm:presLayoutVars>
          <dgm:bulletEnabled val="1"/>
        </dgm:presLayoutVars>
      </dgm:prSet>
      <dgm:spPr/>
      <dgm:t>
        <a:bodyPr/>
        <a:lstStyle/>
        <a:p>
          <a:endParaRPr lang="tr"/>
        </a:p>
      </dgm:t>
    </dgm:pt>
    <dgm:pt modelId="{FC7770C3-5526-458A-BC2A-94CDDCCA40D9}" type="pres">
      <dgm:prSet presAssocID="{B3F4F4F1-FD14-481E-8496-740D81DEB69A}" presName="sibTrans" presStyleLbl="sibTrans2D1" presStyleIdx="1" presStyleCnt="3"/>
      <dgm:spPr/>
      <dgm:t>
        <a:bodyPr/>
        <a:lstStyle/>
        <a:p>
          <a:endParaRPr lang="tr"/>
        </a:p>
      </dgm:t>
    </dgm:pt>
    <dgm:pt modelId="{772DF557-36CF-40E0-A18C-16756BDB9D4D}" type="pres">
      <dgm:prSet presAssocID="{B3F4F4F1-FD14-481E-8496-740D81DEB69A}" presName="connectorText" presStyleLbl="sibTrans2D1" presStyleIdx="1" presStyleCnt="3"/>
      <dgm:spPr/>
      <dgm:t>
        <a:bodyPr/>
        <a:lstStyle/>
        <a:p>
          <a:endParaRPr lang="tr"/>
        </a:p>
      </dgm:t>
    </dgm:pt>
    <dgm:pt modelId="{4876D40E-5D08-40AA-9799-D741009083C6}" type="pres">
      <dgm:prSet presAssocID="{5F139E6C-D43C-419A-8148-295DA8EA8193}" presName="node" presStyleLbl="node1" presStyleIdx="2" presStyleCnt="4">
        <dgm:presLayoutVars>
          <dgm:bulletEnabled val="1"/>
        </dgm:presLayoutVars>
      </dgm:prSet>
      <dgm:spPr/>
      <dgm:t>
        <a:bodyPr/>
        <a:lstStyle/>
        <a:p>
          <a:endParaRPr lang="tr"/>
        </a:p>
      </dgm:t>
    </dgm:pt>
    <dgm:pt modelId="{71815630-E4B9-4B38-9C0D-BA9E18304406}" type="pres">
      <dgm:prSet presAssocID="{B26C842E-46CC-4C93-AABF-5B1A56411510}" presName="sibTrans" presStyleLbl="sibTrans2D1" presStyleIdx="2" presStyleCnt="3"/>
      <dgm:spPr/>
      <dgm:t>
        <a:bodyPr/>
        <a:lstStyle/>
        <a:p>
          <a:endParaRPr lang="tr"/>
        </a:p>
      </dgm:t>
    </dgm:pt>
    <dgm:pt modelId="{5186ACE6-5414-4C8C-82BE-8EEBBA0098A9}" type="pres">
      <dgm:prSet presAssocID="{B26C842E-46CC-4C93-AABF-5B1A56411510}" presName="connectorText" presStyleLbl="sibTrans2D1" presStyleIdx="2" presStyleCnt="3"/>
      <dgm:spPr/>
      <dgm:t>
        <a:bodyPr/>
        <a:lstStyle/>
        <a:p>
          <a:endParaRPr lang="tr"/>
        </a:p>
      </dgm:t>
    </dgm:pt>
    <dgm:pt modelId="{3D5F3141-0B64-40AD-8ED1-62F8414D55B7}" type="pres">
      <dgm:prSet presAssocID="{F0D29273-5B66-4419-8524-DBC370D94DDF}" presName="node" presStyleLbl="node1" presStyleIdx="3" presStyleCnt="4">
        <dgm:presLayoutVars>
          <dgm:bulletEnabled val="1"/>
        </dgm:presLayoutVars>
      </dgm:prSet>
      <dgm:spPr/>
      <dgm:t>
        <a:bodyPr/>
        <a:lstStyle/>
        <a:p>
          <a:endParaRPr lang="tr"/>
        </a:p>
      </dgm:t>
    </dgm:pt>
  </dgm:ptLst>
  <dgm:cxnLst>
    <dgm:cxn modelId="{301265F1-23FF-47FC-BD75-F1D876100607}" srcId="{1B38DFBC-BFF3-42BF-B8C1-E31DDD0A44C8}" destId="{5F139E6C-D43C-419A-8148-295DA8EA8193}" srcOrd="2" destOrd="0" parTransId="{8F94D6B5-A31C-44A7-8B8A-BEDC4E8D589B}" sibTransId="{B26C842E-46CC-4C93-AABF-5B1A56411510}"/>
    <dgm:cxn modelId="{27C91ECB-760B-4B57-8A59-216AE06998A7}" type="presOf" srcId="{63228A14-9361-4C45-8F39-7A7B35276540}" destId="{2EB2D00E-EF3D-4380-852E-C53664D906D5}" srcOrd="0" destOrd="0" presId="urn:microsoft.com/office/officeart/2005/8/layout/process2"/>
    <dgm:cxn modelId="{38A6A03C-0974-471E-AB6F-B31597069A40}" type="presOf" srcId="{5F139E6C-D43C-419A-8148-295DA8EA8193}" destId="{4876D40E-5D08-40AA-9799-D741009083C6}" srcOrd="0" destOrd="0" presId="urn:microsoft.com/office/officeart/2005/8/layout/process2"/>
    <dgm:cxn modelId="{5828DE7B-11BF-46A9-8D97-9E5B4151D05E}" type="presOf" srcId="{B3F4F4F1-FD14-481E-8496-740D81DEB69A}" destId="{FC7770C3-5526-458A-BC2A-94CDDCCA40D9}" srcOrd="0" destOrd="0" presId="urn:microsoft.com/office/officeart/2005/8/layout/process2"/>
    <dgm:cxn modelId="{7D5992F5-C155-4B9F-A30D-703F3E1A92F0}" type="presOf" srcId="{C3CD0C15-0BC7-4A9F-9FBB-4B8A38F83FD8}" destId="{25FF0AF6-0F9B-4564-8F59-531EF8B4C838}" srcOrd="0" destOrd="0" presId="urn:microsoft.com/office/officeart/2005/8/layout/process2"/>
    <dgm:cxn modelId="{4A8FBA1D-FC63-4483-85EC-901231FFBA41}" srcId="{1B38DFBC-BFF3-42BF-B8C1-E31DDD0A44C8}" destId="{63228A14-9361-4C45-8F39-7A7B35276540}" srcOrd="1" destOrd="0" parTransId="{9AD9BBAE-F1A9-49CF-ABA2-18C4FDDFF950}" sibTransId="{B3F4F4F1-FD14-481E-8496-740D81DEB69A}"/>
    <dgm:cxn modelId="{0EB91C15-863C-47CC-83BF-5CA2EAC38597}" type="presOf" srcId="{2C6CE583-76B3-410C-BBF1-3D2E817AEF00}" destId="{9B0DE74E-5C59-48C0-810A-B02D690AC5F5}" srcOrd="1" destOrd="0" presId="urn:microsoft.com/office/officeart/2005/8/layout/process2"/>
    <dgm:cxn modelId="{C83F6D2D-C60D-4384-AF9E-E383BCE1C081}" type="presOf" srcId="{B26C842E-46CC-4C93-AABF-5B1A56411510}" destId="{5186ACE6-5414-4C8C-82BE-8EEBBA0098A9}" srcOrd="1" destOrd="0" presId="urn:microsoft.com/office/officeart/2005/8/layout/process2"/>
    <dgm:cxn modelId="{7C2D49CF-6C91-4C91-BFBE-C24B50052F7C}" type="presOf" srcId="{2C6CE583-76B3-410C-BBF1-3D2E817AEF00}" destId="{7E3EBF11-45EA-455A-A4AB-6FD193E2F19E}" srcOrd="0" destOrd="0" presId="urn:microsoft.com/office/officeart/2005/8/layout/process2"/>
    <dgm:cxn modelId="{083B3940-8ED4-4934-8075-E85E5D83DDF5}" srcId="{1B38DFBC-BFF3-42BF-B8C1-E31DDD0A44C8}" destId="{F0D29273-5B66-4419-8524-DBC370D94DDF}" srcOrd="3" destOrd="0" parTransId="{F7FAEE7F-0FC8-44BB-A550-396A4E4F637F}" sibTransId="{43BFC229-B56F-462E-9AC7-7D26FBDF2A65}"/>
    <dgm:cxn modelId="{EDFAD27A-8716-4755-A0DD-2B93DCCD213C}" type="presOf" srcId="{1B38DFBC-BFF3-42BF-B8C1-E31DDD0A44C8}" destId="{BD9319EC-C6D0-4671-8775-87AFACA6A516}" srcOrd="0" destOrd="0" presId="urn:microsoft.com/office/officeart/2005/8/layout/process2"/>
    <dgm:cxn modelId="{ED9EC729-F374-4C49-95CC-427A18286CC7}" srcId="{1B38DFBC-BFF3-42BF-B8C1-E31DDD0A44C8}" destId="{C3CD0C15-0BC7-4A9F-9FBB-4B8A38F83FD8}" srcOrd="0" destOrd="0" parTransId="{4452A92E-6A87-425F-B517-AB9CE957A365}" sibTransId="{2C6CE583-76B3-410C-BBF1-3D2E817AEF00}"/>
    <dgm:cxn modelId="{B4ACFD8E-DD12-4E3F-8E6C-06ACD9830549}" type="presOf" srcId="{F0D29273-5B66-4419-8524-DBC370D94DDF}" destId="{3D5F3141-0B64-40AD-8ED1-62F8414D55B7}" srcOrd="0" destOrd="0" presId="urn:microsoft.com/office/officeart/2005/8/layout/process2"/>
    <dgm:cxn modelId="{E1DF14F9-80C4-47FA-847A-9D94976366EA}" type="presOf" srcId="{B26C842E-46CC-4C93-AABF-5B1A56411510}" destId="{71815630-E4B9-4B38-9C0D-BA9E18304406}" srcOrd="0" destOrd="0" presId="urn:microsoft.com/office/officeart/2005/8/layout/process2"/>
    <dgm:cxn modelId="{BF1F5E7A-ED6C-4873-80DA-7B87CDE797C4}" type="presOf" srcId="{B3F4F4F1-FD14-481E-8496-740D81DEB69A}" destId="{772DF557-36CF-40E0-A18C-16756BDB9D4D}" srcOrd="1" destOrd="0" presId="urn:microsoft.com/office/officeart/2005/8/layout/process2"/>
    <dgm:cxn modelId="{CEF83BE6-AF4C-426B-9A43-E32C5DE25CFA}" type="presParOf" srcId="{BD9319EC-C6D0-4671-8775-87AFACA6A516}" destId="{25FF0AF6-0F9B-4564-8F59-531EF8B4C838}" srcOrd="0" destOrd="0" presId="urn:microsoft.com/office/officeart/2005/8/layout/process2"/>
    <dgm:cxn modelId="{27A81330-3EF2-4372-9AAD-0D1CA1ACA73C}" type="presParOf" srcId="{BD9319EC-C6D0-4671-8775-87AFACA6A516}" destId="{7E3EBF11-45EA-455A-A4AB-6FD193E2F19E}" srcOrd="1" destOrd="0" presId="urn:microsoft.com/office/officeart/2005/8/layout/process2"/>
    <dgm:cxn modelId="{43361438-4CD1-4727-B6D1-8607C5B8E63D}" type="presParOf" srcId="{7E3EBF11-45EA-455A-A4AB-6FD193E2F19E}" destId="{9B0DE74E-5C59-48C0-810A-B02D690AC5F5}" srcOrd="0" destOrd="0" presId="urn:microsoft.com/office/officeart/2005/8/layout/process2"/>
    <dgm:cxn modelId="{3B0120B2-15D7-49D5-A83F-397BCABCBD92}" type="presParOf" srcId="{BD9319EC-C6D0-4671-8775-87AFACA6A516}" destId="{2EB2D00E-EF3D-4380-852E-C53664D906D5}" srcOrd="2" destOrd="0" presId="urn:microsoft.com/office/officeart/2005/8/layout/process2"/>
    <dgm:cxn modelId="{4EEE7A2D-6B22-4681-BBDB-E1689C314CAB}" type="presParOf" srcId="{BD9319EC-C6D0-4671-8775-87AFACA6A516}" destId="{FC7770C3-5526-458A-BC2A-94CDDCCA40D9}" srcOrd="3" destOrd="0" presId="urn:microsoft.com/office/officeart/2005/8/layout/process2"/>
    <dgm:cxn modelId="{B4DE594B-262C-4A72-B631-244E0B808BB2}" type="presParOf" srcId="{FC7770C3-5526-458A-BC2A-94CDDCCA40D9}" destId="{772DF557-36CF-40E0-A18C-16756BDB9D4D}" srcOrd="0" destOrd="0" presId="urn:microsoft.com/office/officeart/2005/8/layout/process2"/>
    <dgm:cxn modelId="{9F99344C-4BD4-4BC6-AAE1-88DEE323CD3A}" type="presParOf" srcId="{BD9319EC-C6D0-4671-8775-87AFACA6A516}" destId="{4876D40E-5D08-40AA-9799-D741009083C6}" srcOrd="4" destOrd="0" presId="urn:microsoft.com/office/officeart/2005/8/layout/process2"/>
    <dgm:cxn modelId="{7B7EAAD5-C28A-4FF4-884A-3CBCB6C30EB1}" type="presParOf" srcId="{BD9319EC-C6D0-4671-8775-87AFACA6A516}" destId="{71815630-E4B9-4B38-9C0D-BA9E18304406}" srcOrd="5" destOrd="0" presId="urn:microsoft.com/office/officeart/2005/8/layout/process2"/>
    <dgm:cxn modelId="{D6F46C82-8FCA-4891-92E4-887456C20BF8}" type="presParOf" srcId="{71815630-E4B9-4B38-9C0D-BA9E18304406}" destId="{5186ACE6-5414-4C8C-82BE-8EEBBA0098A9}" srcOrd="0" destOrd="0" presId="urn:microsoft.com/office/officeart/2005/8/layout/process2"/>
    <dgm:cxn modelId="{245CFCB1-84D8-495F-8818-6C82279BEFB6}" type="presParOf" srcId="{BD9319EC-C6D0-4671-8775-87AFACA6A516}" destId="{3D5F3141-0B64-40AD-8ED1-62F8414D55B7}" srcOrd="6" destOrd="0" presId="urn:microsoft.com/office/officeart/2005/8/layout/process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5FF0AF6-0F9B-4564-8F59-531EF8B4C838}">
      <dsp:nvSpPr>
        <dsp:cNvPr id="0" name=""/>
        <dsp:cNvSpPr/>
      </dsp:nvSpPr>
      <dsp:spPr>
        <a:xfrm>
          <a:off x="1950779" y="2463"/>
          <a:ext cx="3098478" cy="916370"/>
        </a:xfrm>
        <a:prstGeom prst="roundRect">
          <a:avLst>
            <a:gd name="adj" fmla="val 10000"/>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tr" sz="3600" b="1" i="0" u="none" kern="1200" baseline="0"/>
            <a:t>Grup 1 Raporu</a:t>
          </a:r>
          <a:endParaRPr lang="tr" sz="3600" b="1" kern="1200" dirty="0"/>
        </a:p>
      </dsp:txBody>
      <dsp:txXfrm>
        <a:off x="1950779" y="2463"/>
        <a:ext cx="3098478" cy="916370"/>
      </dsp:txXfrm>
    </dsp:sp>
    <dsp:sp modelId="{7E3EBF11-45EA-455A-A4AB-6FD193E2F19E}">
      <dsp:nvSpPr>
        <dsp:cNvPr id="0" name=""/>
        <dsp:cNvSpPr/>
      </dsp:nvSpPr>
      <dsp:spPr>
        <a:xfrm rot="5400000">
          <a:off x="3328199" y="941743"/>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tr" sz="3600" b="1" kern="1200"/>
        </a:p>
      </dsp:txBody>
      <dsp:txXfrm rot="5400000">
        <a:off x="3328199" y="941743"/>
        <a:ext cx="343638" cy="412366"/>
      </dsp:txXfrm>
    </dsp:sp>
    <dsp:sp modelId="{2EB2D00E-EF3D-4380-852E-C53664D906D5}">
      <dsp:nvSpPr>
        <dsp:cNvPr id="0" name=""/>
        <dsp:cNvSpPr/>
      </dsp:nvSpPr>
      <dsp:spPr>
        <a:xfrm>
          <a:off x="1950779" y="1377019"/>
          <a:ext cx="3098478" cy="916370"/>
        </a:xfrm>
        <a:prstGeom prst="roundRect">
          <a:avLst>
            <a:gd name="adj" fmla="val 1000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tr" sz="3600" b="1" i="0" u="none" kern="1200" baseline="0"/>
            <a:t>Grup 2 Raporu</a:t>
          </a:r>
          <a:endParaRPr lang="tr" sz="3600" b="1" kern="1200" dirty="0"/>
        </a:p>
      </dsp:txBody>
      <dsp:txXfrm>
        <a:off x="1950779" y="1377019"/>
        <a:ext cx="3098478" cy="916370"/>
      </dsp:txXfrm>
    </dsp:sp>
    <dsp:sp modelId="{FC7770C3-5526-458A-BC2A-94CDDCCA40D9}">
      <dsp:nvSpPr>
        <dsp:cNvPr id="0" name=""/>
        <dsp:cNvSpPr/>
      </dsp:nvSpPr>
      <dsp:spPr>
        <a:xfrm rot="5400000">
          <a:off x="3328199" y="2316299"/>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tr" sz="3600" b="1" kern="1200"/>
        </a:p>
      </dsp:txBody>
      <dsp:txXfrm rot="5400000">
        <a:off x="3328199" y="2316299"/>
        <a:ext cx="343638" cy="412366"/>
      </dsp:txXfrm>
    </dsp:sp>
    <dsp:sp modelId="{4876D40E-5D08-40AA-9799-D741009083C6}">
      <dsp:nvSpPr>
        <dsp:cNvPr id="0" name=""/>
        <dsp:cNvSpPr/>
      </dsp:nvSpPr>
      <dsp:spPr>
        <a:xfrm>
          <a:off x="1950779" y="2751575"/>
          <a:ext cx="3098478" cy="916370"/>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tr" sz="3600" b="1" i="0" u="none" kern="1200" baseline="0"/>
            <a:t>Grup 3 Raporu</a:t>
          </a:r>
          <a:endParaRPr lang="tr" sz="3600" b="1" kern="1200" dirty="0"/>
        </a:p>
      </dsp:txBody>
      <dsp:txXfrm>
        <a:off x="1950779" y="2751575"/>
        <a:ext cx="3098478" cy="916370"/>
      </dsp:txXfrm>
    </dsp:sp>
    <dsp:sp modelId="{71815630-E4B9-4B38-9C0D-BA9E18304406}">
      <dsp:nvSpPr>
        <dsp:cNvPr id="0" name=""/>
        <dsp:cNvSpPr/>
      </dsp:nvSpPr>
      <dsp:spPr>
        <a:xfrm rot="5400000">
          <a:off x="3328199" y="3690855"/>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tr" sz="3600" b="1" kern="1200"/>
        </a:p>
      </dsp:txBody>
      <dsp:txXfrm rot="5400000">
        <a:off x="3328199" y="3690855"/>
        <a:ext cx="343638" cy="412366"/>
      </dsp:txXfrm>
    </dsp:sp>
    <dsp:sp modelId="{3D5F3141-0B64-40AD-8ED1-62F8414D55B7}">
      <dsp:nvSpPr>
        <dsp:cNvPr id="0" name=""/>
        <dsp:cNvSpPr/>
      </dsp:nvSpPr>
      <dsp:spPr>
        <a:xfrm>
          <a:off x="1950779" y="4126131"/>
          <a:ext cx="3098478" cy="916370"/>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tr" sz="3600" b="1" i="0" u="none" kern="1200" baseline="0"/>
            <a:t>Grup 4 Raporu</a:t>
          </a:r>
          <a:endParaRPr lang="tr" sz="3600" b="1" kern="1200" dirty="0"/>
        </a:p>
      </dsp:txBody>
      <dsp:txXfrm>
        <a:off x="1950779" y="4126131"/>
        <a:ext cx="3098478" cy="916370"/>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pPr/>
              <a:t>12/04/2021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pPr/>
              <a:t>‹#›</a:t>
            </a:fld>
            <a:endParaRPr lang="en-GB"/>
          </a:p>
        </p:txBody>
      </p:sp>
    </p:spTree>
    <p:extLst>
      <p:ext uri="{BB962C8B-B14F-4D97-AF65-F5344CB8AC3E}">
        <p14:creationId xmlns:p14="http://schemas.microsoft.com/office/powerpoint/2010/main" xmlns=""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Oturum gündemi. </a:t>
            </a:r>
            <a:r>
              <a:rPr lang="tr-TR" b="0" i="0" u="none" baseline="0" dirty="0" smtClean="0"/>
              <a:t>Katılımcılarda</a:t>
            </a:r>
            <a:r>
              <a:rPr lang="tr" b="0" i="0" u="none" baseline="0" dirty="0" smtClean="0"/>
              <a:t> </a:t>
            </a:r>
            <a:r>
              <a:rPr lang="tr" b="0" i="0" u="none" baseline="0" dirty="0"/>
              <a:t>bunun bir kopyası bulunmalıdır.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a:t>
            </a:fld>
            <a:endParaRPr lang="tr"/>
          </a:p>
        </p:txBody>
      </p:sp>
    </p:spTree>
    <p:extLst>
      <p:ext uri="{BB962C8B-B14F-4D97-AF65-F5344CB8AC3E}">
        <p14:creationId xmlns:p14="http://schemas.microsoft.com/office/powerpoint/2010/main" xmlns=""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12</a:t>
            </a:fld>
            <a:endParaRPr lang="tr"/>
          </a:p>
        </p:txBody>
      </p:sp>
    </p:spTree>
    <p:extLst>
      <p:ext uri="{BB962C8B-B14F-4D97-AF65-F5344CB8AC3E}">
        <p14:creationId xmlns:p14="http://schemas.microsoft.com/office/powerpoint/2010/main" xmlns="" val="31257391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Grup 2 "Verileri Takip Et" başlığı altındaki slaytlar üzerinde çalışmalıdır.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13</a:t>
            </a:fld>
            <a:endParaRPr lang="tr"/>
          </a:p>
        </p:txBody>
      </p:sp>
    </p:spTree>
    <p:extLst>
      <p:ext uri="{BB962C8B-B14F-4D97-AF65-F5344CB8AC3E}">
        <p14:creationId xmlns:p14="http://schemas.microsoft.com/office/powerpoint/2010/main" xmlns="" val="38731247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14</a:t>
            </a:fld>
            <a:endParaRPr lang="tr"/>
          </a:p>
        </p:txBody>
      </p:sp>
    </p:spTree>
    <p:extLst>
      <p:ext uri="{BB962C8B-B14F-4D97-AF65-F5344CB8AC3E}">
        <p14:creationId xmlns:p14="http://schemas.microsoft.com/office/powerpoint/2010/main" xmlns="" val="2446078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Grup 3 "Parayı Takip Et" başlığı altındaki slaytlar üzerinde çalışmalıdır.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15</a:t>
            </a:fld>
            <a:endParaRPr lang="tr"/>
          </a:p>
        </p:txBody>
      </p:sp>
    </p:spTree>
    <p:extLst>
      <p:ext uri="{BB962C8B-B14F-4D97-AF65-F5344CB8AC3E}">
        <p14:creationId xmlns:p14="http://schemas.microsoft.com/office/powerpoint/2010/main" xmlns="" val="2506019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16</a:t>
            </a:fld>
            <a:endParaRPr lang="tr"/>
          </a:p>
        </p:txBody>
      </p:sp>
    </p:spTree>
    <p:extLst>
      <p:ext uri="{BB962C8B-B14F-4D97-AF65-F5344CB8AC3E}">
        <p14:creationId xmlns:p14="http://schemas.microsoft.com/office/powerpoint/2010/main" xmlns="" val="3489115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Grup 4 "Lideri Takip Et" başlığı altındaki slaytlar üzerinde çalışmalıdır.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17</a:t>
            </a:fld>
            <a:endParaRPr lang="tr"/>
          </a:p>
        </p:txBody>
      </p:sp>
    </p:spTree>
    <p:extLst>
      <p:ext uri="{BB962C8B-B14F-4D97-AF65-F5344CB8AC3E}">
        <p14:creationId xmlns:p14="http://schemas.microsoft.com/office/powerpoint/2010/main" xmlns="" val="32764657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18</a:t>
            </a:fld>
            <a:endParaRPr lang="tr"/>
          </a:p>
        </p:txBody>
      </p:sp>
    </p:spTree>
    <p:extLst>
      <p:ext uri="{BB962C8B-B14F-4D97-AF65-F5344CB8AC3E}">
        <p14:creationId xmlns:p14="http://schemas.microsoft.com/office/powerpoint/2010/main" xmlns="" val="2405093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19</a:t>
            </a:fld>
            <a:endParaRPr lang="tr"/>
          </a:p>
        </p:txBody>
      </p:sp>
    </p:spTree>
    <p:extLst>
      <p:ext uri="{BB962C8B-B14F-4D97-AF65-F5344CB8AC3E}">
        <p14:creationId xmlns:p14="http://schemas.microsoft.com/office/powerpoint/2010/main" xmlns="" val="40300455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Bu slaytta yapılacak olan iş bölümü açıklanmaktadır. Mümkünse, gruplar fiziksel olarak da ayrılabilir, ancak bu gerekli değildir.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20</a:t>
            </a:fld>
            <a:endParaRPr lang="tr"/>
          </a:p>
        </p:txBody>
      </p:sp>
    </p:spTree>
    <p:extLst>
      <p:ext uri="{BB962C8B-B14F-4D97-AF65-F5344CB8AC3E}">
        <p14:creationId xmlns:p14="http://schemas.microsoft.com/office/powerpoint/2010/main" xmlns="" val="1139962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dirty="0"/>
              <a:t>Uzman, vakayla ilgili olarak grup çalışması sırasında incelenmesi gereken temel fikirleri temsil eden ana konuları sunmalıdır.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21</a:t>
            </a:fld>
            <a:endParaRPr lang="tr"/>
          </a:p>
        </p:txBody>
      </p:sp>
    </p:spTree>
    <p:extLst>
      <p:ext uri="{BB962C8B-B14F-4D97-AF65-F5344CB8AC3E}">
        <p14:creationId xmlns:p14="http://schemas.microsoft.com/office/powerpoint/2010/main" xmlns="" val="2069373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Oturum hedefleri. </a:t>
            </a:r>
            <a:r>
              <a:rPr lang="tr-TR" b="0" i="0" u="none" baseline="0" dirty="0" smtClean="0"/>
              <a:t>Katılımcılara</a:t>
            </a:r>
            <a:r>
              <a:rPr lang="tr" b="0" i="0" u="none" baseline="0" dirty="0" smtClean="0"/>
              <a:t> </a:t>
            </a:r>
            <a:r>
              <a:rPr lang="tr" b="0" i="0" u="none" baseline="0" dirty="0"/>
              <a:t>oturum sonunda elde edilmesi beklenen şeyler açıklanmalıdır.</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a:t>
            </a:fld>
            <a:endParaRPr lang="tr"/>
          </a:p>
        </p:txBody>
      </p:sp>
    </p:spTree>
    <p:extLst>
      <p:ext uri="{BB962C8B-B14F-4D97-AF65-F5344CB8AC3E}">
        <p14:creationId xmlns:p14="http://schemas.microsoft.com/office/powerpoint/2010/main" xmlns=""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Ana sorular, Siber Suç Sözleşmesinin tüm bölümlerini kapsamaktadır. Varılan sonuçlar, vaka analizi için kullanılan suç eylemlerine ve usul ve </a:t>
            </a:r>
            <a:r>
              <a:rPr lang="en-GB" sz="1200" kern="1200" dirty="0" err="1" smtClean="0">
                <a:solidFill>
                  <a:schemeClr val="tx1"/>
                </a:solidFill>
                <a:latin typeface="+mn-lt"/>
                <a:ea typeface="+mn-ea"/>
                <a:cs typeface="+mn-cs"/>
              </a:rPr>
              <a:t>Karşılıklı</a:t>
            </a:r>
            <a:r>
              <a:rPr lang="en-GB" sz="1200" kern="1200" dirty="0" smtClean="0">
                <a:solidFill>
                  <a:schemeClr val="tx1"/>
                </a:solidFill>
                <a:latin typeface="+mn-lt"/>
                <a:ea typeface="+mn-ea"/>
                <a:cs typeface="+mn-cs"/>
              </a:rPr>
              <a:t> </a:t>
            </a:r>
            <a:r>
              <a:rPr lang="en-GB" sz="1200" kern="1200" dirty="0" err="1" smtClean="0">
                <a:solidFill>
                  <a:schemeClr val="tx1"/>
                </a:solidFill>
                <a:latin typeface="+mn-lt"/>
                <a:ea typeface="+mn-ea"/>
                <a:cs typeface="+mn-cs"/>
              </a:rPr>
              <a:t>Adli</a:t>
            </a:r>
            <a:r>
              <a:rPr lang="en-GB" sz="1200" kern="1200" dirty="0" smtClean="0">
                <a:solidFill>
                  <a:schemeClr val="tx1"/>
                </a:solidFill>
                <a:latin typeface="+mn-lt"/>
                <a:ea typeface="+mn-ea"/>
                <a:cs typeface="+mn-cs"/>
              </a:rPr>
              <a:t> </a:t>
            </a:r>
            <a:r>
              <a:rPr lang="en-GB" sz="1200" kern="1200" dirty="0" err="1" smtClean="0">
                <a:solidFill>
                  <a:schemeClr val="tx1"/>
                </a:solidFill>
                <a:latin typeface="+mn-lt"/>
                <a:ea typeface="+mn-ea"/>
                <a:cs typeface="+mn-cs"/>
              </a:rPr>
              <a:t>Yardım</a:t>
            </a:r>
            <a:r>
              <a:rPr lang="tr-TR" sz="1200" kern="1200" dirty="0" smtClean="0">
                <a:solidFill>
                  <a:schemeClr val="tx1"/>
                </a:solidFill>
                <a:latin typeface="+mn-lt"/>
                <a:ea typeface="+mn-ea"/>
                <a:cs typeface="+mn-cs"/>
              </a:rPr>
              <a:t> </a:t>
            </a:r>
            <a:r>
              <a:rPr lang="en-GB" sz="1200" kern="1200" dirty="0" smtClean="0">
                <a:solidFill>
                  <a:schemeClr val="tx1"/>
                </a:solidFill>
                <a:latin typeface="+mn-lt"/>
                <a:ea typeface="+mn-ea"/>
                <a:cs typeface="+mn-cs"/>
              </a:rPr>
              <a:t>(MLA)</a:t>
            </a:r>
            <a:r>
              <a:rPr lang="tr-TR" sz="1200" kern="1200" dirty="0" smtClean="0">
                <a:solidFill>
                  <a:schemeClr val="tx1"/>
                </a:solidFill>
                <a:latin typeface="+mn-lt"/>
                <a:ea typeface="+mn-ea"/>
                <a:cs typeface="+mn-cs"/>
              </a:rPr>
              <a:t> </a:t>
            </a:r>
            <a:r>
              <a:rPr lang="tr" b="0" i="0" u="none" baseline="0" dirty="0" smtClean="0"/>
              <a:t>hükümlerine </a:t>
            </a:r>
            <a:r>
              <a:rPr lang="tr" b="0" i="0" u="none" baseline="0" dirty="0"/>
              <a:t>odaklanmalıdır.</a:t>
            </a:r>
          </a:p>
          <a:p>
            <a:endParaRPr lang="tr" dirty="0" smtClean="0"/>
          </a:p>
          <a:p>
            <a:pPr algn="l" rtl="0"/>
            <a:r>
              <a:rPr lang="tr" b="0" i="0" u="none" baseline="0" dirty="0"/>
              <a:t>Vaka mahkeme için hazır değildir.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22</a:t>
            </a:fld>
            <a:endParaRPr lang="tr"/>
          </a:p>
        </p:txBody>
      </p:sp>
    </p:spTree>
    <p:extLst>
      <p:ext uri="{BB962C8B-B14F-4D97-AF65-F5344CB8AC3E}">
        <p14:creationId xmlns:p14="http://schemas.microsoft.com/office/powerpoint/2010/main" xmlns="" val="893353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Yanıtlar:</a:t>
            </a:r>
          </a:p>
          <a:p>
            <a:pPr marL="171450" indent="-171450" algn="l" rtl="0">
              <a:buFontTx/>
              <a:buChar char="-"/>
            </a:pPr>
            <a:r>
              <a:rPr lang="tr" b="0" i="0" u="none" baseline="0"/>
              <a:t>saklama rejimi yoksa, Madde 16 ve ardından Madde 18. Saklama rejimi mevcutsa, içerik verileriyle ilgili olarak Sosyal Medya Ağı için Madde 18. Oyun hakkında markanın merkez ofisi ile iletişime geçilmesi;</a:t>
            </a:r>
          </a:p>
          <a:p>
            <a:pPr marL="171450" indent="-171450" algn="l" rtl="0">
              <a:buFontTx/>
              <a:buChar char="-"/>
            </a:pPr>
            <a:r>
              <a:rPr lang="tr" b="0" i="0" u="none" baseline="0"/>
              <a:t>saklama rejimi yoksa, Madde 16 ve ardından Madde 18. Saklama rejimi mevcutsa, temel abone bilgileriyle ilgili olarak Sosyal Medya Ağı için Madde 18;</a:t>
            </a:r>
          </a:p>
          <a:p>
            <a:pPr marL="171450" indent="-171450" algn="l" rtl="0">
              <a:buFontTx/>
              <a:buChar char="-"/>
            </a:pPr>
            <a:r>
              <a:rPr lang="tr" b="0" i="0" u="none" baseline="0"/>
              <a:t>tanıkların duruşmada dinlenmesi ve banka hesabı kontrolleri;</a:t>
            </a:r>
          </a:p>
          <a:p>
            <a:pPr marL="171450" indent="-171450" algn="l" rtl="0">
              <a:buFontTx/>
              <a:buChar char="-"/>
            </a:pPr>
            <a:r>
              <a:rPr lang="tr" b="0" i="0" u="none" baseline="0"/>
              <a:t>Madde 8;</a:t>
            </a:r>
          </a:p>
          <a:p>
            <a:pPr marL="171450" indent="-171450" algn="l" rtl="0">
              <a:buFontTx/>
              <a:buChar char="-"/>
            </a:pPr>
            <a:r>
              <a:rPr lang="tr" b="0" i="0" u="none" baseline="0"/>
              <a:t>ödül kazandıran sayfaları yöneten kişilerin kimliğinin belirlenmesi ve sorgulanmaları.</a:t>
            </a:r>
          </a:p>
          <a:p>
            <a:pPr marL="0" indent="0" algn="l" rtl="0">
              <a:buFontTx/>
              <a:buNone/>
            </a:pPr>
            <a:endParaRPr lang="tr" dirty="0" smtClean="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23</a:t>
            </a:fld>
            <a:endParaRPr lang="tr"/>
          </a:p>
        </p:txBody>
      </p:sp>
    </p:spTree>
    <p:extLst>
      <p:ext uri="{BB962C8B-B14F-4D97-AF65-F5344CB8AC3E}">
        <p14:creationId xmlns:p14="http://schemas.microsoft.com/office/powerpoint/2010/main" xmlns="" val="4092922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Yanıtlar:</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tr" b="0" i="0" u="none" baseline="0" dirty="0"/>
              <a:t>saklama rejimi yoksa, Madde 16 ve ardından Madde 18. Saklama rejimi mevcutsa, temel abone bilgileri, trafik ve içerik verileriyle ilgili olarak İnternet Servis Sağlayıcısı (İSS) için Madde 18;</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tr" b="0" i="0" u="none" baseline="0" dirty="0"/>
              <a:t>Kanalların yöneticisi tarafından kullanılan IP adresleri, yönetim etkinlik kayıtları, kişisel veri alışverişine ilişkin kullanıcı etkinlik kayıtları, para akışı ve iletişimle ilgili diğer deliller;</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tr" b="0" i="0" u="none" baseline="0" dirty="0"/>
              <a:t>Madde 16 ve 18 uyarınca elde edilen IP adresleri ile İSS aboneleri ve onların abonelik sözleşmeleri arasında bağlantı kurulacaktır;</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tr" b="0" i="0" u="none" baseline="0" dirty="0"/>
              <a:t>Şüphelilerin elindeki bilgisayarlarla ilgili olarak Madde 19, şüphelilerin sorgulanması, Marka, Banka, Sosyal Medya, İSS temsilcilerinin beyanları ve bunlara bağlı ek verilerin edinilmesi, </a:t>
            </a:r>
            <a:r>
              <a:rPr lang="tr-TR" b="0" i="0" u="none" baseline="0" dirty="0" smtClean="0"/>
              <a:t>katılımcıların</a:t>
            </a:r>
            <a:r>
              <a:rPr lang="tr" b="0" i="0" u="none" baseline="0" dirty="0" smtClean="0"/>
              <a:t> </a:t>
            </a:r>
            <a:r>
              <a:rPr lang="tr" b="0" i="0" u="none" baseline="0" dirty="0"/>
              <a:t>Karanlık Pazar sağlayıcısı hakkında seçtiği yola bağlı olarak A Ülkesinde Karanlık Pazar için yer sağlayıcının kimliği (varlığı sağlayıcı tarafından biliniyorsa veya bilinmiyorsa), Madde 16, 18 ve 19, kişisel verilerin satıcı ve alıcıları arasındaki alışverişin kayıt analizi ve buna ilişkin ek deliller. IP adreslerinin belirlenmesi koşuluyla, Madde 20 ve 21, veri toplama ve özel veri satıcıları ve alıcılar arasında iletilen verilerin ele geçirilmesi için kullanılabilir;</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tr" b="0" i="0" u="none" baseline="0" dirty="0"/>
              <a:t>Şüphelilerin bilgisayarlarına ilişkin olarak Madde 19'un uygulanması, Markaların bazı bilgisayarlarında yüklü olan ve orijinal kanallara erişim sağlayan kötü amaçlı truva atı yazılımı için kontrol biriminin varlığını göstermiştir;</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tr" b="0" i="0" u="none" baseline="0" dirty="0"/>
              <a:t>Madde 19'un uygulanmasıyla özel veri satıcıları ve alıcılarının bilgisayarlarından elde edilen ve banka kayıtlarını ve kripto para birimi cüzdanını gösteren elektronik deliller;</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tr" b="0" i="0" u="none" baseline="0" dirty="0"/>
              <a:t>Markanın orijinal sosyal medya kanallarına erişim ve bunların değiştirilmesi için Madde 2 ve 4, ödüllü oyunun Marka adına kötüye kullanılması ve Marka logosunun ve diğer fikri mülkiyet haklarının kullanımı ile ilgili olarak Madde 7 ve 10</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endParaRPr lang="tr" dirty="0" smtClean="0"/>
          </a:p>
          <a:p>
            <a:endParaRPr lang="tr" dirty="0" smtClean="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24</a:t>
            </a:fld>
            <a:endParaRPr lang="tr"/>
          </a:p>
        </p:txBody>
      </p:sp>
    </p:spTree>
    <p:extLst>
      <p:ext uri="{BB962C8B-B14F-4D97-AF65-F5344CB8AC3E}">
        <p14:creationId xmlns:p14="http://schemas.microsoft.com/office/powerpoint/2010/main" xmlns="" val="24329084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Yanıtlar:</a:t>
            </a:r>
          </a:p>
          <a:p>
            <a:pPr marL="171450" indent="-171450" algn="l" rtl="0">
              <a:buFontTx/>
              <a:buChar char="-"/>
            </a:pPr>
            <a:r>
              <a:rPr lang="tr" b="0" i="0" u="none" baseline="0"/>
              <a:t>oturum açma bilgileri ve parasal işlemler;</a:t>
            </a:r>
          </a:p>
          <a:p>
            <a:pPr marL="171450" indent="-171450" algn="l" rtl="0">
              <a:buFontTx/>
              <a:buChar char="-"/>
            </a:pPr>
            <a:r>
              <a:rPr lang="tr" b="0" i="0" u="none" baseline="0"/>
              <a:t>evet, B Ülkesindeki çevrim içi ödeme şirketi (ÇİÖŞ) gönüllü işbirliğini onayladığından buna ilişkin talep, şirket kurallarına uygun olarak A Ülkesi yetkilileri tarafından gönderilmelidir;</a:t>
            </a:r>
          </a:p>
          <a:p>
            <a:pPr marL="171450" indent="-171450" algn="l" rtl="0">
              <a:buFontTx/>
              <a:buChar char="-"/>
            </a:pPr>
            <a:r>
              <a:rPr lang="tr" b="0" i="0" u="none" baseline="0"/>
              <a:t>kullanıcı hesaplarına ilişkin olarak ÇİÖŞ için Madde 29 ve 31, C Ülkesindeki çevrim içi bahis şirketi (ÇİBŞ) ile iletişim hakkındaki verilere ilişkin olarak Madde 30</a:t>
            </a:r>
          </a:p>
          <a:p>
            <a:pPr marL="171450" indent="-171450" algn="l" rtl="0">
              <a:buFontTx/>
              <a:buChar char="-"/>
            </a:pPr>
            <a:r>
              <a:rPr lang="tr" b="0" i="0" u="none" baseline="0"/>
              <a:t>Madde 29 ve 31, gönüllü işbirliğini desteklemediği için C Ülkesi için de hazırlanmalıdır; Madde 26 ise kolluk kuvvetleri arasında hızlı bilgi paylaşımı için kullanılabilir</a:t>
            </a:r>
          </a:p>
          <a:p>
            <a:pPr marL="171450" indent="-171450" algn="l" rtl="0">
              <a:buFontTx/>
              <a:buChar char="-"/>
            </a:pPr>
            <a:r>
              <a:rPr lang="tr" b="0" i="0" u="none" baseline="0"/>
              <a:t>A, B ve C Ülkeleri, B Ülkesindeki ÇİÖŞ ve C Ülkesindeki ÇİBŞ hesaplarının A Ülkesindeki kullanıcıları arasında Madde 33 ve 34'nin birlikte uygulanmasını organize edebilir</a:t>
            </a:r>
          </a:p>
          <a:p>
            <a:pPr marL="171450" indent="-171450" algn="l" rtl="0">
              <a:buFontTx/>
              <a:buChar char="-"/>
            </a:pPr>
            <a:endParaRPr lang="tr" dirty="0" smtClean="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25</a:t>
            </a:fld>
            <a:endParaRPr lang="tr"/>
          </a:p>
        </p:txBody>
      </p:sp>
    </p:spTree>
    <p:extLst>
      <p:ext uri="{BB962C8B-B14F-4D97-AF65-F5344CB8AC3E}">
        <p14:creationId xmlns:p14="http://schemas.microsoft.com/office/powerpoint/2010/main" xmlns="" val="19863863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Yanıtlar:</a:t>
            </a:r>
          </a:p>
          <a:p>
            <a:pPr marL="171450" indent="-171450" algn="l" rtl="0">
              <a:buFontTx/>
              <a:buChar char="-"/>
            </a:pPr>
            <a:r>
              <a:rPr lang="tr" b="0" i="0" u="none" baseline="0" dirty="0"/>
              <a:t>ÇİÖŞ hesabı sahibi ve kullanımı, işlem kayıtları, ÇİBŞ hesaplarıyla iletişime ilişkin IP kayıtları, A Ülkesi bankalarıyla iletişime ilişkin IP kayıtları, önceki veri akışı ve paylaşımı ile ilgili olarak Madde 29, 30 ve 31;</a:t>
            </a:r>
          </a:p>
          <a:p>
            <a:pPr marL="171450" indent="-171450" algn="l" rtl="0">
              <a:buFontTx/>
              <a:buChar char="-"/>
            </a:pPr>
            <a:r>
              <a:rPr lang="tr" b="0" i="0" u="none" baseline="0" dirty="0"/>
              <a:t>evet, ÇİÖŞ gönüllü işbirliğini onayladığından, Maddelerin uygulanmasından önce BSI (köprüleme sistemleri arayüzü) ve bazı trafik verileri istenebilir;</a:t>
            </a:r>
          </a:p>
          <a:p>
            <a:pPr marL="171450" indent="-171450" algn="l" rtl="0">
              <a:buFontTx/>
              <a:buChar char="-"/>
            </a:pPr>
            <a:r>
              <a:rPr lang="tr" b="0" i="0" u="none" baseline="0" dirty="0"/>
              <a:t>A Ülkesi artık Banka hesaplarına ödeme alan kişilere odaklanacaktır;</a:t>
            </a:r>
          </a:p>
          <a:p>
            <a:pPr marL="171450" indent="-171450" algn="l" rtl="0">
              <a:buFontTx/>
              <a:buChar char="-"/>
            </a:pPr>
            <a:r>
              <a:rPr lang="tr" b="0" i="0" u="none" baseline="0" dirty="0"/>
              <a:t>A Ülkesi şimdi, ÇİÖŞ'den yerel bankalara verilen para transferi talimatlarıyla ilgili olarak Madde 16, 18 ve 19'a geri döner ve gerekirse ana suçlular ve para kuryeleri arasındaki trafik ve içerik verileri için Madde 20 ve 21 kullanılabilir;</a:t>
            </a:r>
          </a:p>
          <a:p>
            <a:pPr marL="171450" indent="-171450" algn="l" rtl="0">
              <a:buFontTx/>
              <a:buChar char="-"/>
            </a:pPr>
            <a:r>
              <a:rPr lang="tr" b="0" i="0" u="none" baseline="0" dirty="0"/>
              <a:t>Sosyal Medya için önceki BSI'nın yeniden kontrolüne yönelik olarak Madde 16 ve 18, VOIP için Madde 20 ve 21;</a:t>
            </a:r>
          </a:p>
          <a:p>
            <a:pPr marL="171450" indent="-171450" algn="l" rtl="0">
              <a:buFontTx/>
              <a:buChar char="-"/>
            </a:pPr>
            <a:r>
              <a:rPr lang="tr" b="0" i="0" u="none" baseline="0" dirty="0"/>
              <a:t>Vaka Çalışmasının ucu açık, Madde 26 kullanılmalı ve </a:t>
            </a:r>
            <a:r>
              <a:rPr lang="tr-TR" b="0" i="0" u="none" baseline="0" dirty="0" smtClean="0"/>
              <a:t>katılımcılar</a:t>
            </a:r>
            <a:r>
              <a:rPr lang="tr" b="0" i="0" u="none" baseline="0" dirty="0" smtClean="0"/>
              <a:t> </a:t>
            </a:r>
            <a:r>
              <a:rPr lang="tr" b="0" i="0" u="none" baseline="0" dirty="0"/>
              <a:t>E Ülkesindeki ana şüphelinin tutuklanmasını ve suçluların iadesini isterlerse Madde 24 kullanılabilir.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26</a:t>
            </a:fld>
            <a:endParaRPr lang="tr"/>
          </a:p>
        </p:txBody>
      </p:sp>
    </p:spTree>
    <p:extLst>
      <p:ext uri="{BB962C8B-B14F-4D97-AF65-F5344CB8AC3E}">
        <p14:creationId xmlns:p14="http://schemas.microsoft.com/office/powerpoint/2010/main" xmlns="" val="6129295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b="0" i="0" u="none" baseline="0" dirty="0" smtClean="0"/>
              <a:t>Katılımcıların</a:t>
            </a:r>
            <a:r>
              <a:rPr lang="tr" b="0" i="0" u="none" baseline="0" dirty="0" smtClean="0"/>
              <a:t> </a:t>
            </a:r>
            <a:r>
              <a:rPr lang="tr" b="0" i="0" u="none" baseline="0" dirty="0"/>
              <a:t>soruları için zaman ayrılır.</a:t>
            </a:r>
            <a:endParaRPr lang="tr" dirty="0" smtClean="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27</a:t>
            </a:fld>
            <a:endParaRPr lang="tr"/>
          </a:p>
        </p:txBody>
      </p:sp>
    </p:spTree>
    <p:extLst>
      <p:ext uri="{BB962C8B-B14F-4D97-AF65-F5344CB8AC3E}">
        <p14:creationId xmlns:p14="http://schemas.microsoft.com/office/powerpoint/2010/main" xmlns="" val="1196368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Gruplar bulgularını grup raportörü aracılığıyla veya tüm grup üyeleri birlikte bildirirler. </a:t>
            </a:r>
            <a:endParaRPr lang="tr" dirty="0" smtClean="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30</a:t>
            </a:fld>
            <a:endParaRPr lang="tr"/>
          </a:p>
        </p:txBody>
      </p:sp>
    </p:spTree>
    <p:extLst>
      <p:ext uri="{BB962C8B-B14F-4D97-AF65-F5344CB8AC3E}">
        <p14:creationId xmlns:p14="http://schemas.microsoft.com/office/powerpoint/2010/main" xmlns="" val="16223609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b="0" i="0" u="none" baseline="0" dirty="0" smtClean="0"/>
              <a:t>Katılımcıların</a:t>
            </a:r>
            <a:r>
              <a:rPr lang="tr" b="0" i="0" u="none" baseline="0" dirty="0" smtClean="0"/>
              <a:t> </a:t>
            </a:r>
            <a:r>
              <a:rPr lang="tr" b="0" i="0" u="none" baseline="0" dirty="0"/>
              <a:t>soruları için zaman ayrılır.</a:t>
            </a:r>
            <a:endParaRPr lang="tr" dirty="0" smtClean="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31</a:t>
            </a:fld>
            <a:endParaRPr lang="tr"/>
          </a:p>
        </p:txBody>
      </p:sp>
    </p:spTree>
    <p:extLst>
      <p:ext uri="{BB962C8B-B14F-4D97-AF65-F5344CB8AC3E}">
        <p14:creationId xmlns:p14="http://schemas.microsoft.com/office/powerpoint/2010/main" xmlns="" val="23348260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dirty="0"/>
              <a:t>Oturum hedefleri. </a:t>
            </a:r>
            <a:r>
              <a:rPr lang="tr-TR" b="0" i="0" u="none" baseline="0" dirty="0" smtClean="0"/>
              <a:t>Katılımcılar</a:t>
            </a:r>
            <a:r>
              <a:rPr lang="tr" b="0" i="0" u="none" baseline="0" dirty="0" smtClean="0"/>
              <a:t> </a:t>
            </a:r>
            <a:r>
              <a:rPr lang="tr" b="0" i="0" u="none" baseline="0" dirty="0"/>
              <a:t>artık belirtilen hedefleri yerine getirmiş olmalıdır.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33</a:t>
            </a:fld>
            <a:endParaRPr lang="tr"/>
          </a:p>
        </p:txBody>
      </p:sp>
    </p:spTree>
    <p:extLst>
      <p:ext uri="{BB962C8B-B14F-4D97-AF65-F5344CB8AC3E}">
        <p14:creationId xmlns:p14="http://schemas.microsoft.com/office/powerpoint/2010/main" xmlns="" val="7070039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b="0" i="0" u="none" baseline="0" dirty="0" smtClean="0"/>
              <a:t>Katılımcıların</a:t>
            </a:r>
            <a:r>
              <a:rPr lang="tr" b="0" i="0" u="none" baseline="0" dirty="0" smtClean="0"/>
              <a:t> </a:t>
            </a:r>
            <a:r>
              <a:rPr lang="tr" b="0" i="0" u="none" baseline="0" dirty="0"/>
              <a:t>soruları için zaman ayrılır.</a:t>
            </a:r>
            <a:endParaRPr lang="tr" dirty="0" smtClean="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lgn="l" rtl="0"/>
              <a:t>34</a:t>
            </a:fld>
            <a:endParaRPr lang="tr"/>
          </a:p>
        </p:txBody>
      </p:sp>
    </p:spTree>
    <p:extLst>
      <p:ext uri="{BB962C8B-B14F-4D97-AF65-F5344CB8AC3E}">
        <p14:creationId xmlns:p14="http://schemas.microsoft.com/office/powerpoint/2010/main" xmlns="" val="1483855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dirty="0"/>
              <a:t>Bu slayt, şu ana kadar işlenen konular hakkında kısa bir hatırlatıcı olarak kullanılmalıdır. </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a:t>
            </a:fld>
            <a:endParaRPr lang="tr"/>
          </a:p>
        </p:txBody>
      </p:sp>
    </p:spTree>
    <p:extLst>
      <p:ext uri="{BB962C8B-B14F-4D97-AF65-F5344CB8AC3E}">
        <p14:creationId xmlns:p14="http://schemas.microsoft.com/office/powerpoint/2010/main" xmlns=""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Bu slayt, alıştırmanın teknik olarak açıklanması ve hazırlanması için kullanılmalıdır.</a:t>
            </a:r>
          </a:p>
          <a:p>
            <a:pPr algn="just" rtl="0"/>
            <a:endParaRPr lang="tr" dirty="0" smtClean="0"/>
          </a:p>
          <a:p>
            <a:pPr algn="just" rtl="0"/>
            <a:r>
              <a:rPr lang="tr" b="0" i="0" u="none" baseline="0" dirty="0"/>
              <a:t>Vaka çalışmasının modüler olması öngörülmektedir; yani alıştırmanın farklı kurulumları organize edilebilir. Vaka çalışması, koşullara bağlı olarak bir, iki, dört veya farklı sayıda grubun üzerinde çalışabileceği şekilde modüler yapıdadır. Birden fazla grup varsa her grup, vaka öyküsünün kendisine ait olan kısmını alacak ve vaka raporunun kendisine ait olan bölümünü hazırlayacaktır. </a:t>
            </a:r>
          </a:p>
          <a:p>
            <a:pPr algn="just" rtl="0"/>
            <a:endParaRPr lang="tr" dirty="0" smtClean="0"/>
          </a:p>
          <a:p>
            <a:pPr algn="just" rtl="0"/>
            <a:r>
              <a:rPr lang="tr" b="0" i="0" u="none" baseline="0" dirty="0"/>
              <a:t>İdeal olarak dört grup oluşturulmalı ve her grup çalışmanın kendisine ait olan bölümünü almalıdır. Grup 1, "Ben kimim?" slaytları üzerinde, Grup 2 “Verileri Takip Et” slaytları üzerinde, Grup 3 “Parayı Takip Et” slaytları üzerinde ve Grup 4 de “Lideri İzle” slaytları üzerinde çalışmalıdır. </a:t>
            </a:r>
            <a:r>
              <a:rPr lang="tr-TR" b="0" i="0" u="none" baseline="0" dirty="0" smtClean="0"/>
              <a:t>Katılımcı</a:t>
            </a:r>
            <a:r>
              <a:rPr lang="tr" b="0" i="0" u="none" baseline="0" dirty="0" smtClean="0"/>
              <a:t> </a:t>
            </a:r>
            <a:r>
              <a:rPr lang="tr" b="0" i="0" u="none" baseline="0" dirty="0"/>
              <a:t>sayıları farklıysa, uzman tarafından grup sayıları uyarlanmalıdır.</a:t>
            </a:r>
          </a:p>
          <a:p>
            <a:pPr algn="just" rtl="0"/>
            <a:endParaRPr lang="tr" dirty="0" smtClean="0"/>
          </a:p>
          <a:p>
            <a:pPr algn="just" rtl="0"/>
            <a:r>
              <a:rPr lang="tr" b="0" i="0" u="none" baseline="0" dirty="0"/>
              <a:t>Sonunda, raporlama sırasında tüm gruplar, hepsinin tek bir vaka üzerinde çalıştığını ve vakayı ortak sonuçlarla çözerken bir hikaye örgüsü oluşturmaya katıldıklarını unutmadan kısmi raporları birleştirecek ve tek bir büyük ve nihai rapor haline getirecektir.</a:t>
            </a:r>
          </a:p>
          <a:p>
            <a:pPr algn="just" rtl="0"/>
            <a:endParaRPr lang="tr" dirty="0" smtClean="0"/>
          </a:p>
          <a:p>
            <a:pPr algn="just" rtl="0"/>
            <a:r>
              <a:rPr lang="tr" b="0" i="0" u="none" baseline="0" dirty="0"/>
              <a:t>Yerel eğitim koşullarına bağlı olarak uzman, </a:t>
            </a:r>
            <a:r>
              <a:rPr lang="tr-TR" b="0" i="0" u="none" baseline="0" dirty="0" smtClean="0"/>
              <a:t>katılımcılarla</a:t>
            </a:r>
            <a:r>
              <a:rPr lang="tr" b="0" i="0" u="none" baseline="0" dirty="0" smtClean="0"/>
              <a:t> </a:t>
            </a:r>
            <a:r>
              <a:rPr lang="tr" b="0" i="0" u="none" baseline="0" dirty="0"/>
              <a:t>gerekli ayarlamaları yapmalıdır. Ayrıntılı Vaka Çalışması özeti, ek eğitim materyali olarak mevcuttur.</a:t>
            </a:r>
          </a:p>
          <a:p>
            <a:pPr algn="just" rtl="0"/>
            <a:endParaRPr lang="tr" dirty="0" smtClean="0"/>
          </a:p>
          <a:p>
            <a:pPr algn="just" rtl="0"/>
            <a:r>
              <a:rPr lang="tr" b="0" i="0" u="none" baseline="0" dirty="0"/>
              <a:t>Eğitimin çevrim içi sürümü için vaka çalışması, </a:t>
            </a:r>
            <a:r>
              <a:rPr lang="tr-TR" b="0" i="0" u="none" baseline="0" dirty="0" smtClean="0"/>
              <a:t>katılımcıların</a:t>
            </a:r>
            <a:r>
              <a:rPr lang="tr" b="0" i="0" u="none" baseline="0" dirty="0" smtClean="0"/>
              <a:t> </a:t>
            </a:r>
            <a:r>
              <a:rPr lang="tr" b="0" i="0" u="none" baseline="0" dirty="0"/>
              <a:t>bir gruba ait olacağı ve uzmanın onlara olgular, sorular ve çözümler konusunda rehberlik ederken, onlarla aktif olarak etkileşimde bulunacağı şekilde organize edilebilir.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6</a:t>
            </a:fld>
            <a:endParaRPr lang="tr"/>
          </a:p>
        </p:txBody>
      </p:sp>
    </p:spTree>
    <p:extLst>
      <p:ext uri="{BB962C8B-B14F-4D97-AF65-F5344CB8AC3E}">
        <p14:creationId xmlns:p14="http://schemas.microsoft.com/office/powerpoint/2010/main" xmlns=""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7</a:t>
            </a:fld>
            <a:endParaRPr lang="tr"/>
          </a:p>
        </p:txBody>
      </p:sp>
    </p:spTree>
    <p:extLst>
      <p:ext uri="{BB962C8B-B14F-4D97-AF65-F5344CB8AC3E}">
        <p14:creationId xmlns:p14="http://schemas.microsoft.com/office/powerpoint/2010/main" xmlns=""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8</a:t>
            </a:fld>
            <a:endParaRPr lang="tr"/>
          </a:p>
        </p:txBody>
      </p:sp>
    </p:spTree>
    <p:extLst>
      <p:ext uri="{BB962C8B-B14F-4D97-AF65-F5344CB8AC3E}">
        <p14:creationId xmlns:p14="http://schemas.microsoft.com/office/powerpoint/2010/main" xmlns=""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Bu vaka çalışması, Siber Suç Sözleşmesi taraflarından birinde gerçekten meydana gelmiş ve halen devam eden bir örnek olaydan türetilmiştir. Sosyal medyanın, çevrim içi ödeme sistemlerinin ve çevrim içi bahis sistemlerinin kötüye kullanılmasıyla kara para aklamanın nasıl organize edilebileceğinin yeni yollarına dair bir inceleme sunulmaktadır.</a:t>
            </a:r>
          </a:p>
          <a:p>
            <a:pPr algn="just" rtl="0"/>
            <a:endParaRPr lang="tr" dirty="0" smtClean="0"/>
          </a:p>
          <a:p>
            <a:pPr algn="just" rtl="0"/>
            <a:r>
              <a:rPr lang="tr" b="0" i="0" u="none" baseline="0" dirty="0"/>
              <a:t>Ancak, özünde bu örnek olay, yasa dışı erişim, veri müdahalesi, bilgisayarla ilgili sahtecilik, bilgisayarla ilgili dolandırıcılık, telif hakkı maddi hukuk tarafındaki ilgili hakların ihlaline ilişkin ilgili suçlar gibi halihazırda bilinen tanımları ve terimleri içermektedir. </a:t>
            </a:r>
          </a:p>
          <a:p>
            <a:pPr algn="just" rtl="0"/>
            <a:endParaRPr lang="tr" dirty="0" smtClean="0"/>
          </a:p>
          <a:p>
            <a:pPr algn="just" rtl="0"/>
            <a:r>
              <a:rPr lang="tr" b="0" i="0" u="none" baseline="0" dirty="0"/>
              <a:t>Usul açısından, trafik verileri için hızlandırılmış koruma ve bu verilerin kısmi ifşası, veri sunma emri, depolanan bilgisayar verilerinin aranması ve bunlara el koyulması, trafik verilerinin gerçek zamanlı olarak toplanması ve içerik verilerinin izlenerek ele geçirilmesi gibi araçlar kullanılır.</a:t>
            </a:r>
          </a:p>
          <a:p>
            <a:pPr algn="just" rtl="0"/>
            <a:endParaRPr lang="tr" sz="1200" b="0" dirty="0" smtClean="0">
              <a:effectLst/>
              <a:latin typeface="+mn-lt"/>
            </a:endParaRPr>
          </a:p>
          <a:p>
            <a:pPr algn="just" rtl="0"/>
            <a:r>
              <a:rPr lang="tr" sz="1200" b="0" i="0" u="none" baseline="0" dirty="0">
                <a:effectLst/>
                <a:latin typeface="+mn-lt"/>
              </a:rPr>
              <a:t>Karşılıklı adli yardım kısmında, Budapeşte Sözleşmesinin, suçluların iadesi, trafik verileri için hızlandırılmış koruma ve bu verilerin kısmi ifşası, korunan trafik verilerinin hızlı bir şekilde ifşa edilmesi, depolanan bilgisayar verilerine erişimle ilgili karşılıklı yardım, trafik verilerinin gerçek zamanlı olarak toplanmasına ilişkin karşılıklı yardım, içerik verilerinin izlenerek ele geçirilmesi ile ilgili karşılıklı yardım ve 7/24 faal ağ ile ilgili maddeleri kullanılmaktadır.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9</a:t>
            </a:fld>
            <a:endParaRPr lang="tr"/>
          </a:p>
        </p:txBody>
      </p:sp>
    </p:spTree>
    <p:extLst>
      <p:ext uri="{BB962C8B-B14F-4D97-AF65-F5344CB8AC3E}">
        <p14:creationId xmlns:p14="http://schemas.microsoft.com/office/powerpoint/2010/main" xmlns=""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Grup 1 "Ben kimim?" başlığı altındaki slaytlar üzerinde çalışmalıdır.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10</a:t>
            </a:fld>
            <a:endParaRPr lang="tr"/>
          </a:p>
        </p:txBody>
      </p:sp>
    </p:spTree>
    <p:extLst>
      <p:ext uri="{BB962C8B-B14F-4D97-AF65-F5344CB8AC3E}">
        <p14:creationId xmlns:p14="http://schemas.microsoft.com/office/powerpoint/2010/main" xmlns="" val="3175558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11</a:t>
            </a:fld>
            <a:endParaRPr lang="tr"/>
          </a:p>
        </p:txBody>
      </p:sp>
    </p:spTree>
    <p:extLst>
      <p:ext uri="{BB962C8B-B14F-4D97-AF65-F5344CB8AC3E}">
        <p14:creationId xmlns:p14="http://schemas.microsoft.com/office/powerpoint/2010/main" xmlns="" val="23074978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cstate="print"/>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xmlns=""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12.04.2021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xmlns=""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12.04.2021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xmlns=""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Tree>
    <p:extLst>
      <p:ext uri="{BB962C8B-B14F-4D97-AF65-F5344CB8AC3E}">
        <p14:creationId xmlns:p14="http://schemas.microsoft.com/office/powerpoint/2010/main" xmlns=""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Tree>
    <p:extLst>
      <p:ext uri="{BB962C8B-B14F-4D97-AF65-F5344CB8AC3E}">
        <p14:creationId xmlns:p14="http://schemas.microsoft.com/office/powerpoint/2010/main" xmlns=""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xmlns=""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xmlns=""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xmlns=""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xmlns="" id="{4847C7E7-B06A-4BDA-9B87-24735A9E2136}"/>
              </a:ext>
            </a:extLst>
          </p:cNvPr>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xmlns=""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13" cstate="print">
            <a:extLst>
              <a:ext uri="{28A0092B-C50C-407E-A947-70E740481C1C}">
                <a14:useLocalDpi xmlns:a14="http://schemas.microsoft.com/office/drawing/2010/main" xmlns=""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xmlns=""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xmlns=""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1.xml"/><Relationship Id="rId1" Type="http://schemas.openxmlformats.org/officeDocument/2006/relationships/themeOverride" Target="../theme/themeOverride2.xml"/><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rtl="0" eaLnBrk="1" hangingPunct="1">
              <a:spcBef>
                <a:spcPct val="0"/>
              </a:spcBef>
              <a:buFontTx/>
              <a:buNone/>
            </a:pPr>
            <a:endParaRPr lang="tr" altLang="en-US" sz="1400" dirty="0">
              <a:solidFill>
                <a:schemeClr val="bg1"/>
              </a:solidFill>
              <a:ea typeface="MS PGothic" panose="020B0600070205080204" pitchFamily="34" charset="-128"/>
            </a:endParaRPr>
          </a:p>
          <a:p>
            <a:pPr algn="l" rtl="0" eaLnBrk="1" hangingPunct="1">
              <a:spcBef>
                <a:spcPct val="0"/>
              </a:spcBef>
              <a:buFontTx/>
              <a:buNone/>
            </a:pPr>
            <a:endParaRPr lang="tr"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2">
            <a:extLst>
              <a:ext uri="{FF2B5EF4-FFF2-40B4-BE49-F238E27FC236}">
                <a16:creationId xmlns:a16="http://schemas.microsoft.com/office/drawing/2014/main" xmlns="" id="{29075054-C764-4888-9887-6C6C44EF71CA}"/>
              </a:ext>
            </a:extLst>
          </p:cNvPr>
          <p:cNvSpPr>
            <a:spLocks noChangeArrowheads="1"/>
          </p:cNvSpPr>
          <p:nvPr/>
        </p:nvSpPr>
        <p:spPr bwMode="auto">
          <a:xfrm>
            <a:off x="365125" y="1177588"/>
            <a:ext cx="8599488"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a:spcBef>
                <a:spcPct val="0"/>
              </a:spcBef>
              <a:buNone/>
            </a:pPr>
            <a:r>
              <a:rPr lang="tr-TR" sz="2400" b="1" i="0" u="none" baseline="0" dirty="0" smtClean="0">
                <a:latin typeface="+mn-lt"/>
              </a:rPr>
              <a:t>Hâkim</a:t>
            </a:r>
            <a:r>
              <a:rPr lang="tr" sz="2400" b="1" i="0" u="none" baseline="0" dirty="0" smtClean="0">
                <a:latin typeface="+mn-lt"/>
              </a:rPr>
              <a:t> </a:t>
            </a:r>
            <a:r>
              <a:rPr lang="tr" sz="2400" b="1" i="0" u="none" baseline="0" dirty="0">
                <a:latin typeface="+mn-lt"/>
              </a:rPr>
              <a:t>ve Savcılar için Siber Suçlara İlişkin Giriş Eğitimi</a:t>
            </a:r>
          </a:p>
        </p:txBody>
      </p:sp>
      <p:sp>
        <p:nvSpPr>
          <p:cNvPr id="10" name="Rectangle 9"/>
          <p:cNvSpPr/>
          <p:nvPr/>
        </p:nvSpPr>
        <p:spPr>
          <a:xfrm>
            <a:off x="234355" y="2228592"/>
            <a:ext cx="8750206" cy="3662541"/>
          </a:xfrm>
          <a:prstGeom prst="rect">
            <a:avLst/>
          </a:prstGeom>
          <a:ln>
            <a:noFill/>
          </a:ln>
        </p:spPr>
        <p:txBody>
          <a:bodyPr wrap="square">
            <a:spAutoFit/>
          </a:bodyPr>
          <a:lstStyle/>
          <a:p>
            <a:pPr algn="ctr" rtl="0">
              <a:defRPr/>
            </a:pPr>
            <a:r>
              <a:rPr lang="tr" sz="3600" b="1" i="0" u="none" baseline="0" dirty="0">
                <a:ea typeface="MS PGothic" panose="020B0600070205080204" pitchFamily="34" charset="-128"/>
              </a:rPr>
              <a:t>Oturum 3.x </a:t>
            </a:r>
          </a:p>
          <a:p>
            <a:pPr algn="ctr" rtl="0">
              <a:defRPr/>
            </a:pPr>
            <a:r>
              <a:rPr lang="tr" sz="3600" b="1" i="0" u="none" baseline="0" dirty="0">
                <a:ea typeface="MS PGothic" panose="020B0600070205080204" pitchFamily="34" charset="-128"/>
              </a:rPr>
              <a:t>Siber Suçlar Konusunda Becerilerin Geliştirilmesi</a:t>
            </a:r>
          </a:p>
          <a:p>
            <a:pPr marL="0" indent="0" algn="ctr" rtl="0">
              <a:buFont typeface="Arial" charset="0"/>
              <a:buNone/>
              <a:defRPr/>
            </a:pPr>
            <a:endParaRPr lang="tr" sz="1200" b="1" dirty="0">
              <a:ea typeface="MS PGothic" panose="020B0600070205080204" pitchFamily="34" charset="-128"/>
            </a:endParaRPr>
          </a:p>
          <a:p>
            <a:pPr marL="0" indent="0" algn="ctr" rtl="0">
              <a:buFont typeface="Arial" charset="0"/>
              <a:buNone/>
              <a:defRPr/>
            </a:pPr>
            <a:endParaRPr lang="tr" sz="1200" b="1" dirty="0">
              <a:ea typeface="MS PGothic" panose="020B0600070205080204" pitchFamily="34" charset="-128"/>
            </a:endParaRPr>
          </a:p>
          <a:p>
            <a:pPr marL="0" indent="0" algn="ctr" rtl="0">
              <a:buFont typeface="Arial" charset="0"/>
              <a:buNone/>
              <a:defRPr/>
            </a:pPr>
            <a:endParaRPr lang="tr" sz="1200" b="1" dirty="0">
              <a:ea typeface="MS PGothic" panose="020B0600070205080204" pitchFamily="34" charset="-128"/>
            </a:endParaRPr>
          </a:p>
          <a:p>
            <a:pPr algn="ctr" rtl="0">
              <a:spcBef>
                <a:spcPct val="0"/>
              </a:spcBef>
            </a:pPr>
            <a:r>
              <a:rPr lang="tr" b="1" i="0" u="none" baseline="0" dirty="0"/>
              <a:t>Xxxxx XXXXXXXX</a:t>
            </a:r>
          </a:p>
          <a:p>
            <a:pPr algn="ctr" rtl="0">
              <a:spcBef>
                <a:spcPct val="0"/>
              </a:spcBef>
            </a:pPr>
            <a:endParaRPr lang="tr" altLang="en-US" sz="800" dirty="0"/>
          </a:p>
          <a:p>
            <a:pPr algn="ctr" rtl="0">
              <a:spcBef>
                <a:spcPct val="0"/>
              </a:spcBef>
            </a:pPr>
            <a:r>
              <a:rPr lang="tr" sz="1400" b="0" i="1" u="none" baseline="0" dirty="0"/>
              <a:t>Avrupa Konseyi</a:t>
            </a:r>
          </a:p>
          <a:p>
            <a:pPr algn="ctr" rtl="0">
              <a:spcBef>
                <a:spcPct val="0"/>
              </a:spcBef>
            </a:pPr>
            <a:endParaRPr lang="tr" altLang="en-US" sz="1400" b="1" dirty="0">
              <a:solidFill>
                <a:srgbClr val="2F618F"/>
              </a:solidFill>
              <a:hlinkClick r:id="rId3"/>
            </a:endParaRPr>
          </a:p>
          <a:p>
            <a:pPr algn="ctr" rtl="0">
              <a:spcBef>
                <a:spcPct val="0"/>
              </a:spcBef>
            </a:pPr>
            <a:r>
              <a:rPr lang="tr" sz="1200" b="1" i="0" u="none" baseline="0" dirty="0">
                <a:solidFill>
                  <a:srgbClr val="2F618F"/>
                </a:solidFill>
              </a:rPr>
              <a:t>e-posta</a:t>
            </a:r>
          </a:p>
          <a:p>
            <a:pPr algn="ctr" rtl="0">
              <a:spcBef>
                <a:spcPct val="0"/>
              </a:spcBef>
            </a:pPr>
            <a:endParaRPr lang="tr" altLang="en-US" sz="1400" b="1" dirty="0"/>
          </a:p>
          <a:p>
            <a:pPr algn="ctr" rtl="0">
              <a:spcBef>
                <a:spcPct val="0"/>
              </a:spcBef>
            </a:pPr>
            <a:endParaRPr lang="tr" altLang="en-US" sz="1400" b="1" dirty="0"/>
          </a:p>
          <a:p>
            <a:pPr algn="ctr" rtl="0">
              <a:spcBef>
                <a:spcPct val="0"/>
              </a:spcBef>
            </a:pPr>
            <a:endParaRPr lang="tr" altLang="en-US" sz="1400" b="1" dirty="0"/>
          </a:p>
          <a:p>
            <a:pPr algn="ctr" rtl="0">
              <a:spcBef>
                <a:spcPct val="0"/>
              </a:spcBef>
            </a:pPr>
            <a:r>
              <a:rPr lang="tr" sz="1600" b="1" i="0" u="none" baseline="0" dirty="0"/>
              <a:t>GG Ay YYYY</a:t>
            </a:r>
          </a:p>
        </p:txBody>
      </p:sp>
      <p:sp>
        <p:nvSpPr>
          <p:cNvPr id="17" name="Slide Number Placeholder 1">
            <a:extLst>
              <a:ext uri="{FF2B5EF4-FFF2-40B4-BE49-F238E27FC236}">
                <a16:creationId xmlns:a16="http://schemas.microsoft.com/office/drawing/2014/main" xmlns="" id="{6D84966C-22BC-4590-97F4-6937886B25E6}"/>
              </a:ext>
            </a:extLst>
          </p:cNvPr>
          <p:cNvSpPr>
            <a:spLocks noGrp="1"/>
          </p:cNvSpPr>
          <p:nvPr>
            <p:ph type="sldNum" sz="quarter" idx="12"/>
          </p:nvPr>
        </p:nvSpPr>
        <p:spPr>
          <a:xfrm>
            <a:off x="7086600" y="6588125"/>
            <a:ext cx="2057400" cy="285810"/>
          </a:xfrm>
        </p:spPr>
        <p:txBody>
          <a:bodyPr/>
          <a:lstStyle/>
          <a:p>
            <a:pPr algn="r" rtl="0"/>
            <a:fld id="{B517EF97-6CC0-48A9-BC0E-433EC7B55211}" type="slidenum">
              <a:rPr/>
              <a:pPr algn="r" rtl="0"/>
              <a:t>1</a:t>
            </a:fld>
            <a:endParaRPr lang="tr" dirty="0"/>
          </a:p>
        </p:txBody>
      </p:sp>
    </p:spTree>
    <p:extLst>
      <p:ext uri="{BB962C8B-B14F-4D97-AF65-F5344CB8AC3E}">
        <p14:creationId xmlns:p14="http://schemas.microsoft.com/office/powerpoint/2010/main" xmlns="" val="6423288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10</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Ben kimim?</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rtl="0">
              <a:buFont typeface="Wingdings" panose="05000000000000000000" pitchFamily="2" charset="2"/>
              <a:buChar char="Ø"/>
            </a:pPr>
            <a:r>
              <a:rPr lang="tr" b="0" i="1" u="none" baseline="0"/>
              <a:t>Oyun kanalında küçük bir katılım ücretiyle kısa bir yarışma şeklinde sunulan olağan sayılabilecek bazı soruların ardından, ödül taliplilerine ödülü kazandıklarına ve ödülü almak için kişisel bilgilerinin istendiğine dair bilgi verilmektedir. </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a:t>Marka Ödülü Kazanma Departmanına telefonla veya e-postayla ulaşmak yerine, prosedür basitleştirilerek ödül sahibinin kimlik kartını veya pasaportunu elinde tutarak ön ve arka tarafını gösterdiği bir fotoğrafını göndermesi istenmekte ve ödülün talep edilmesi için tüm kişisel kimlik bilgilerin açıkça görülmesi ve kimliği tutan kişinin yüzü ile belgedeki fotoğrafın aynı olduğunun açıkça anlaşılabilir olmasının yeterli olacağı bildirilmektedir.</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a:t>Ödüller değerli, sorular kolay, herkes kazanıyor, yüzlerce ve binlerce insan mutlu bir şekilde kimliklerini elinde tuttuğu fotoğraflarını soru sormadan gönderiyorlar.</a:t>
            </a:r>
          </a:p>
          <a:p>
            <a:endParaRPr lang="tr" dirty="0"/>
          </a:p>
        </p:txBody>
      </p:sp>
    </p:spTree>
    <p:extLst>
      <p:ext uri="{BB962C8B-B14F-4D97-AF65-F5344CB8AC3E}">
        <p14:creationId xmlns:p14="http://schemas.microsoft.com/office/powerpoint/2010/main" xmlns="" val="3753406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11</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Ben kimim?</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rtl="0">
              <a:buFont typeface="Wingdings" panose="05000000000000000000" pitchFamily="2" charset="2"/>
              <a:buChar char="Ø"/>
            </a:pPr>
            <a:r>
              <a:rPr lang="tr" b="0" i="1" u="none" baseline="0" dirty="0"/>
              <a:t>Ancak bir şeyler yolunda gitmiyor. Marka Ödülü Kazanma Departmanı, verilen talimatlara göre her şeyi yapmalarına rağmen mutlu ödül sahipleri ile iletişime geçmiyor veya normal posta yoluyla da ödüller gelmiyor. Günler geçiyor ve sorular artıyor. </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dirty="0"/>
              <a:t>Ödül kazananlardan bazıları kişisel verilerini paylaştıkları için endişelenmeye başlıyor ve banka hesaplarını ve diğer mali hesaplarını kontrol etmeye başlıyorlar. </a:t>
            </a:r>
            <a:r>
              <a:rPr lang="tr" b="0" i="1" u="none" baseline="0" dirty="0" smtClean="0"/>
              <a:t>Ancak, </a:t>
            </a:r>
            <a:r>
              <a:rPr lang="tr" b="0" i="1" u="none" baseline="0" dirty="0"/>
              <a:t>her şey yolunda görünüyor. Çalınan veya haksız olarak transfer edilen bir kuruş bile yok. Kullandıkları diğer hizmetleri kontrol etmeye başlıyorlar ve her şey yolunda görünüyor. Hiçbir şey değişmiyor.</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dirty="0"/>
              <a:t>Sinirlenmeye başlıyorlar. Hiçbir şey çalınmadı veya kaybolmadı ve ödüller teslim edilmedi. Sorun ne olabilir? Bunu öğrenmek için, ödül kazananlar, tamamı yerel olan Markaların genel merkezini aramaya ve neler olup bittiğini sormaya başlıyorlar.</a:t>
            </a:r>
          </a:p>
          <a:p>
            <a:pPr marL="0" indent="0" algn="l" rtl="0">
              <a:buNone/>
            </a:pPr>
            <a:endParaRPr lang="tr" dirty="0"/>
          </a:p>
        </p:txBody>
      </p:sp>
    </p:spTree>
    <p:extLst>
      <p:ext uri="{BB962C8B-B14F-4D97-AF65-F5344CB8AC3E}">
        <p14:creationId xmlns:p14="http://schemas.microsoft.com/office/powerpoint/2010/main" xmlns="" val="2635856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12</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Ben kimim?</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rtl="0">
              <a:buFont typeface="Wingdings" panose="05000000000000000000" pitchFamily="2" charset="2"/>
              <a:buChar char="Ø"/>
            </a:pPr>
            <a:r>
              <a:rPr lang="tr" b="0" i="1" u="none" baseline="0" dirty="0"/>
              <a:t>Markaların Müşteri İlişkileri hizmetleri çağrıları alıyor ve ödül kazananlara anında cevap veriyor: Üzgünüz, şu anda herhangi bir ödüllü oyun düzenlemiyoruz. Ayrıca, bu tür bir oyun düzenlendiğinde bu, kişisel verilerin korunmasını garanti eden, kumar oyunlarının düzenlendiği ilgili A Ülkesi yasalarına göre yapılır. Yani, Marka hiçbir zaman katılımcılardan kişisel kimliklerini kamuya açık bir şekilde sergilemelerini istemez.</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dirty="0"/>
              <a:t>Ödül kazananlar bir şekilde dolandırıldıklarının farkına varmaya başlıyorlar, ancak nasıl ve neden olduğu net değil. Tüm bankacılık hesapları ve diğer hesaplar olduğu gibi duruyor ve kaybolan bir şey yok. Görünüşe göre şimdiye kadar sadece kişisel veriler toplanmış ve başka bir sorun yok. Yine de, "ödül kazananlar", ödüllerini almadıklarından ve kişisel bilgilerini veya daha da kötüsü kişisel belgelerinin fotoğraflarını başkalarına kaptırdıkları için öfkeliler. Sorularına yanıt istiyorlar ve bu medyanın dikkatini çekmeye başlıyor.</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dirty="0"/>
              <a:t>Polis, ön soruşturmaya başlatıyor.</a:t>
            </a:r>
          </a:p>
          <a:p>
            <a:endParaRPr lang="tr" dirty="0"/>
          </a:p>
        </p:txBody>
      </p:sp>
    </p:spTree>
    <p:extLst>
      <p:ext uri="{BB962C8B-B14F-4D97-AF65-F5344CB8AC3E}">
        <p14:creationId xmlns:p14="http://schemas.microsoft.com/office/powerpoint/2010/main" xmlns="" val="30189763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13</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Verileri takip et</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85000" lnSpcReduction="20000"/>
          </a:bodyPr>
          <a:lstStyle/>
          <a:p>
            <a:pPr algn="just" rtl="0">
              <a:buFont typeface="Wingdings" panose="05000000000000000000" pitchFamily="2" charset="2"/>
              <a:buChar char="Ø"/>
            </a:pPr>
            <a:r>
              <a:rPr lang="tr" b="0" i="1" u="none" baseline="0" dirty="0"/>
              <a:t>Polis, binlerce A Ülkesi vatandaşının ödüllü oyunun bir versiyonunda yer aldığını fark ediyor. Yerli ve yabancı farklı markalar olsa da hepsi bir şekilde A Ülkesinde faaliyet gösteriyor. Banka hesapları ve diğer mali hesaplar veya emtia hesapları kontrol ediliyor ve kaybolan bir şey yok.</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dirty="0"/>
              <a:t>Sosyal Medya Ağları hem yerel hem de uluslararası sunucularda barındırılıyor. Görünüşe göre popüler olmaları dışında bu konuda bir kural yok.</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dirty="0"/>
              <a:t>Ağlara belirli sorular ve eylem talepleri ile istek gönderiliyor. Polis sonuçları almayı başlayınca ilk ipuçları ortaya çıkıyor. </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dirty="0"/>
              <a:t>İnternet Servis Sağlayıcıları artık soruşturmaya dahil ediliyor ve bazı polis eylemleri sonuç veriyor. İlk şüpheliler belirleniyor.</a:t>
            </a:r>
          </a:p>
          <a:p>
            <a:endParaRPr lang="tr" dirty="0"/>
          </a:p>
        </p:txBody>
      </p:sp>
    </p:spTree>
    <p:extLst>
      <p:ext uri="{BB962C8B-B14F-4D97-AF65-F5344CB8AC3E}">
        <p14:creationId xmlns:p14="http://schemas.microsoft.com/office/powerpoint/2010/main" xmlns="" val="18036799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14</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Verileri takip et</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85000" lnSpcReduction="20000"/>
          </a:bodyPr>
          <a:lstStyle/>
          <a:p>
            <a:pPr algn="just" rtl="0">
              <a:buFont typeface="Wingdings" panose="05000000000000000000" pitchFamily="2" charset="2"/>
              <a:buChar char="Ø"/>
            </a:pPr>
            <a:r>
              <a:rPr lang="tr" b="0" i="1" u="none" baseline="0" dirty="0"/>
              <a:t>Savcılık ve Mahkemeden bazı usul tedbirleri ve emirler </a:t>
            </a:r>
            <a:r>
              <a:rPr lang="tr" b="0" i="1" u="none" baseline="0" dirty="0" smtClean="0"/>
              <a:t>alınıp </a:t>
            </a:r>
            <a:r>
              <a:rPr lang="tr" b="0" i="1" u="none" baseline="0" dirty="0"/>
              <a:t>işleme koyuluyor. Normal veya elektronik deliller elde edilmeye başlıyor. Suçun işlendiğine dair makul şüphe var.</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dirty="0"/>
              <a:t>Deliller ve sorgulamalar, bağlantılı olmayan bir grup insanın ödüllü oyunlarla ilgili bilgileri Markaların orijinal veya sahte sosyal medya kanallarında yayımladığını gösteriyor. Oturum açma bilgilerinin yasa dışı olarak edinilmesiyle orijinal kanallara erişim sağlamışlar. Kanalların sahtesinin yapıldığı durumlarda, orijinal Marka logoları kullanılmış.</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dirty="0"/>
              <a:t>Hileli olarak elde edilen kişisel veriler aslında bir maldır. A Ülkesinde barındırılan karanlık pazarda kalitesine bağlı olarak fotoğraf başına 15 ila 50 EUR ödeyen kişilere satılıyor. Para bazen banka hesaplarına, bazen de kripto para birimiyle aktarılıyor.</a:t>
            </a:r>
          </a:p>
          <a:p>
            <a:pPr marL="0" indent="0" algn="l" rtl="0">
              <a:buNone/>
            </a:pPr>
            <a:endParaRPr lang="tr" dirty="0"/>
          </a:p>
        </p:txBody>
      </p:sp>
    </p:spTree>
    <p:extLst>
      <p:ext uri="{BB962C8B-B14F-4D97-AF65-F5344CB8AC3E}">
        <p14:creationId xmlns:p14="http://schemas.microsoft.com/office/powerpoint/2010/main" xmlns="" val="9954520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15</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Parayı takip et</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rtl="0">
              <a:buFont typeface="Wingdings" panose="05000000000000000000" pitchFamily="2" charset="2"/>
              <a:buChar char="Ø"/>
            </a:pPr>
            <a:r>
              <a:rPr lang="tr" b="0" i="1" u="none" baseline="0"/>
              <a:t>Ek bilgiler ediniliyor. Zincirdeki sonraki şüpheliler belirleniyor ve Savcılık veya Mahkeme emirleri uyarınca ek önlemler alınıp ve ek işlemler başlatılıyor.</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a:t>Delil niteliğindeki işlemler ve önlemler sonuç veriyor. Elektronik deliller ve yapılan sorgulamalar, karanlık pazarda satın alınan kişisel verilerin aslında gönüllü işbirliğini destekleyen B Ülkesinde faaliyet gösteren çevrim içi ödeme şirketinde ödeme hesaplarının açılması için kullanıldığını gösteriyor. Kimlik kartı ve fotoğrafı kullanılan kişinin adına ödeme hesapları açılıyor. Hesap açma şartlarından biri fotoğraf. </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a:t>Soruşturma ilerledikçe, yeni açılan hesapların 24-48 saat içinde her biri kripto para biriminde ödenen 1000 EUR'luk transferler aldığı anlaşılıyor. Yüzlerce veya binlerce hesap kullanıldığından, önemli miktarda paranın hareket halinde olduğu netleşmeye başlıyor. </a:t>
            </a:r>
          </a:p>
          <a:p>
            <a:pPr marL="0" indent="0" algn="l" rtl="0">
              <a:buNone/>
            </a:pPr>
            <a:endParaRPr lang="tr" dirty="0"/>
          </a:p>
        </p:txBody>
      </p:sp>
    </p:spTree>
    <p:extLst>
      <p:ext uri="{BB962C8B-B14F-4D97-AF65-F5344CB8AC3E}">
        <p14:creationId xmlns:p14="http://schemas.microsoft.com/office/powerpoint/2010/main" xmlns="" val="37763938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16</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Parayı takip et</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92500"/>
          </a:bodyPr>
          <a:lstStyle/>
          <a:p>
            <a:pPr algn="just" rtl="0">
              <a:buFont typeface="Wingdings" panose="05000000000000000000" pitchFamily="2" charset="2"/>
              <a:buChar char="Ø"/>
            </a:pPr>
            <a:r>
              <a:rPr lang="tr" sz="2200" b="0" i="1" u="none" baseline="0"/>
              <a:t>Soruşturma ilerledikçe, B Ülkesindeki çevrim içi ödeme hesaplarının, gönüllü işbirliğini desteklemeyen C ülkesindeki çevrim içi bahis şirketi hesaplarıyla bağlantılı olduğu anlaşılıyor. Görünüşe göre C Ülkesinde çevrim içi bahis hesaplarının açılması için aynı isimler ve kimlik belgeleri kullanılıyor.</a:t>
            </a:r>
          </a:p>
          <a:p>
            <a:pPr algn="just" rtl="0">
              <a:buFont typeface="Wingdings" panose="05000000000000000000" pitchFamily="2" charset="2"/>
              <a:buChar char="Ø"/>
            </a:pPr>
            <a:endParaRPr lang="tr" altLang="ja-JP" sz="2200" i="1" dirty="0"/>
          </a:p>
          <a:p>
            <a:pPr algn="just" rtl="0">
              <a:buFont typeface="Wingdings" panose="05000000000000000000" pitchFamily="2" charset="2"/>
              <a:buChar char="Ø"/>
            </a:pPr>
            <a:r>
              <a:rPr lang="tr" sz="2200" b="0" i="1" u="none" baseline="0"/>
              <a:t>Ek soruşturma eylemleri, B Ülkesindeki hesaba yapılan 1000 EUR tutarındaki ilk transferin C Ülkesindeki bahis hesabına aktarılmasından çok kısa bir süre sonra net nakit akışının dolu olduğunu gösteriyor; yani B Ülkesinde hiçbir şey kalmıyor ve tüm para C Ülkesine transfer ediliyor.</a:t>
            </a:r>
          </a:p>
          <a:p>
            <a:pPr algn="just" rtl="0">
              <a:buFont typeface="Wingdings" panose="05000000000000000000" pitchFamily="2" charset="2"/>
              <a:buChar char="Ø"/>
            </a:pPr>
            <a:endParaRPr lang="tr" altLang="ja-JP" sz="2200" i="1" dirty="0"/>
          </a:p>
          <a:p>
            <a:pPr algn="just" rtl="0">
              <a:buFont typeface="Wingdings" panose="05000000000000000000" pitchFamily="2" charset="2"/>
              <a:buChar char="Ø"/>
            </a:pPr>
            <a:r>
              <a:rPr lang="tr" sz="2200" b="0" i="1" u="none" baseline="0"/>
              <a:t>Soruşturma ilerledikçe sonuçlar, paranın gerçekten de C Ülkesindeki hesaplara ödendiğini, ancak burada uzun süre kalmadığını gösteriyor. 24-48 saat içinde para tekrar ilk ödemenin yapıldığı hesaplara geri aktarılıyor. Transfer sonrasında çevrim içi bahis şirketindeki hesaplar kapatılıyor ve kalıcı olarak siliniyor.</a:t>
            </a:r>
          </a:p>
          <a:p>
            <a:endParaRPr lang="tr" dirty="0"/>
          </a:p>
        </p:txBody>
      </p:sp>
    </p:spTree>
    <p:extLst>
      <p:ext uri="{BB962C8B-B14F-4D97-AF65-F5344CB8AC3E}">
        <p14:creationId xmlns:p14="http://schemas.microsoft.com/office/powerpoint/2010/main" xmlns="" val="15172396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17</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Lideri takip et</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rtl="0">
              <a:buFont typeface="Wingdings" panose="05000000000000000000" pitchFamily="2" charset="2"/>
              <a:buChar char="Ø"/>
            </a:pPr>
            <a:r>
              <a:rPr lang="tr" b="0" i="1" u="none" baseline="0"/>
              <a:t>Soruşturma şimdi B Ülkesine ve çevrim içi ödeme şirketindeki hesaplara geri dönüyor. İlk ödemelerin yapıldığı ve şu anda boş olan tüm hesaplar, A Ülkesinden “ödül kazanan” kişilerin adına yine 1000 EUR tutarında transferler alıyor.</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a:t>Yapılan ek delil analizi, kısa bir süre içinde çevrim içi ödeme hesapları ile bu kez A Ülkesindeki kişilerin banka hesapları arasında işlemlerin yapıldığını gösteriyor. Transfer dolu ve tüm 1000 EUR'luk tutarlar transfer edilmiş durumda. Transferler yapıldıktan sonra B Ülkesi platformunda hesaplar kapatılıyor ve siliniyor. </a:t>
            </a:r>
          </a:p>
          <a:p>
            <a:pPr algn="just" rtl="0">
              <a:buFont typeface="Wingdings" panose="05000000000000000000" pitchFamily="2" charset="2"/>
              <a:buChar char="Ø"/>
            </a:pPr>
            <a:endParaRPr lang="tr" altLang="ja-JP" i="1" dirty="0"/>
          </a:p>
          <a:p>
            <a:pPr algn="just" rtl="0">
              <a:buFont typeface="Wingdings" panose="05000000000000000000" pitchFamily="2" charset="2"/>
              <a:buChar char="Ø"/>
            </a:pPr>
            <a:r>
              <a:rPr lang="tr" b="0" i="1" u="none" baseline="0"/>
              <a:t>A Ülkesi Polisi soruşturmaya devam ediyor. Ek bilgi ve deliller toplanıyor ve bunlar A Ülkesinde B Ülkesinden ödeme alan belirli sayıda kişi olduğunu gösteriyor. Aynı gün bankaları ziyaret edip veya ATM'leri kullanıp neredeyse aynı tutarlarda para çekmeleri aralarında bir koordinasyon olduğuna işaret ediyor.</a:t>
            </a:r>
          </a:p>
          <a:p>
            <a:endParaRPr lang="tr" dirty="0"/>
          </a:p>
        </p:txBody>
      </p:sp>
    </p:spTree>
    <p:extLst>
      <p:ext uri="{BB962C8B-B14F-4D97-AF65-F5344CB8AC3E}">
        <p14:creationId xmlns:p14="http://schemas.microsoft.com/office/powerpoint/2010/main" xmlns="" val="23334758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18</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Lideri takip et</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92500"/>
          </a:bodyPr>
          <a:lstStyle/>
          <a:p>
            <a:pPr algn="just" rtl="0">
              <a:buFont typeface="Wingdings" panose="05000000000000000000" pitchFamily="2" charset="2"/>
              <a:buChar char="Ø"/>
            </a:pPr>
            <a:r>
              <a:rPr lang="tr" sz="2200" b="0" i="1" u="none" baseline="0" dirty="0"/>
              <a:t>İlginç görünen şey, bazı hesaplarda paranın tamamının çekilmemiş olması ve yaklaşık %5 ila 10'unun kalmasıdır. Ancak, paranın tamamı çekilinceye ya da belirli bir yüzdesi kalana kadar bu tür eylemler devam ettiği için kişiler arasındaki iletişim bir şekilde devam ediyor.</a:t>
            </a:r>
          </a:p>
          <a:p>
            <a:pPr algn="just" rtl="0">
              <a:buFont typeface="Wingdings" panose="05000000000000000000" pitchFamily="2" charset="2"/>
              <a:buChar char="Ø"/>
            </a:pPr>
            <a:endParaRPr lang="tr" altLang="ja-JP" sz="2200" i="1" dirty="0"/>
          </a:p>
          <a:p>
            <a:pPr algn="just" rtl="0">
              <a:buFont typeface="Wingdings" panose="05000000000000000000" pitchFamily="2" charset="2"/>
              <a:buChar char="Ø"/>
            </a:pPr>
            <a:r>
              <a:rPr lang="tr" sz="2200" b="0" i="1" u="none" baseline="0" dirty="0"/>
              <a:t>Polis soruşturmaya devam ediyor. Ek Savcılık ve Mahkeme </a:t>
            </a:r>
            <a:r>
              <a:rPr lang="tr" sz="2200" b="0" i="1" u="none" baseline="0" dirty="0" smtClean="0"/>
              <a:t>emirleri alınıyor </a:t>
            </a:r>
            <a:r>
              <a:rPr lang="tr" sz="2200" b="0" i="1" u="none" baseline="0" dirty="0"/>
              <a:t>ve Dava Günü belirleniyor. Operasyonda çok sayıda kişi tutuklanıyor ve elektronik ve normal deliller elde ediliyor. Görünüşe göre paranın çoğu ele geçirilmemiş. Sorgulama kayıtları, şüphelilerin, A Ülkesinin vatandaşı gibi görünen E Ülkesinden bir kişiyle iletişim kurmak için sosyal medyayı ve VOIP hizmetlerini kullandığını gösteriyor. </a:t>
            </a:r>
          </a:p>
          <a:p>
            <a:pPr algn="just" rtl="0">
              <a:buFont typeface="Wingdings" panose="05000000000000000000" pitchFamily="2" charset="2"/>
              <a:buChar char="Ø"/>
            </a:pPr>
            <a:endParaRPr lang="tr" altLang="ja-JP" sz="2200" i="1" dirty="0"/>
          </a:p>
          <a:p>
            <a:pPr algn="just" rtl="0">
              <a:buFont typeface="Wingdings" panose="05000000000000000000" pitchFamily="2" charset="2"/>
              <a:buChar char="Ø"/>
            </a:pPr>
            <a:r>
              <a:rPr lang="tr" sz="2200" b="0" i="1" u="none" baseline="0" dirty="0"/>
              <a:t>Bazı mesajlar, şüphelilerin bu kişiye A Ülkesine vardığında ya da komşu olan ve 7/24 faal Ağda bulunan E Ülkesine seyahat ettiklerinde nakit para teslim etmeyi beklediklerini gösteriyor.</a:t>
            </a:r>
          </a:p>
          <a:p>
            <a:endParaRPr lang="tr" dirty="0"/>
          </a:p>
        </p:txBody>
      </p:sp>
    </p:spTree>
    <p:extLst>
      <p:ext uri="{BB962C8B-B14F-4D97-AF65-F5344CB8AC3E}">
        <p14:creationId xmlns:p14="http://schemas.microsoft.com/office/powerpoint/2010/main" xmlns="" val="5102610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Siber suçlar konusunda becerilerin geliştirilmesi</a:t>
            </a:r>
            <a:endParaRPr lang="tr" sz="3200" dirty="0">
              <a:latin typeface="Verdana" panose="020B0604030504040204" pitchFamily="34" charset="0"/>
              <a:ea typeface="Verdana" panose="020B0604030504040204" pitchFamily="34" charset="0"/>
            </a:endParaRPr>
          </a:p>
        </p:txBody>
      </p:sp>
      <p:sp>
        <p:nvSpPr>
          <p:cNvPr id="3" name="Rectangle 2"/>
          <p:cNvSpPr/>
          <p:nvPr/>
        </p:nvSpPr>
        <p:spPr>
          <a:xfrm>
            <a:off x="595423" y="3913633"/>
            <a:ext cx="4572000" cy="1323439"/>
          </a:xfrm>
          <a:prstGeom prst="rect">
            <a:avLst/>
          </a:prstGeom>
        </p:spPr>
        <p:txBody>
          <a:bodyPr>
            <a:spAutoFit/>
          </a:bodyPr>
          <a:lstStyle/>
          <a:p>
            <a:pPr algn="l" rtl="0"/>
            <a:r>
              <a:rPr lang="tr" sz="4000" b="1" i="0" u="none" baseline="0">
                <a:latin typeface="+mj-lt"/>
              </a:rPr>
              <a:t>Bölüm Üç</a:t>
            </a:r>
            <a:r>
              <a:rPr lang="tr" sz="4000" b="1">
                <a:latin typeface="+mj-lt"/>
              </a:rPr>
              <a:t/>
            </a:r>
            <a:br>
              <a:rPr lang="tr" sz="4000" b="1">
                <a:latin typeface="+mj-lt"/>
              </a:rPr>
            </a:br>
            <a:r>
              <a:rPr lang="tr" sz="4000" b="1" i="0" u="none" baseline="0">
                <a:latin typeface="+mj-lt"/>
              </a:rPr>
              <a:t>Grup Çalışması</a:t>
            </a:r>
            <a:endParaRPr lang="tr" sz="4000" b="1" dirty="0">
              <a:latin typeface="+mj-lt"/>
            </a:endParaRPr>
          </a:p>
        </p:txBody>
      </p:sp>
      <p:sp>
        <p:nvSpPr>
          <p:cNvPr id="12" name="Slide Number Placeholder 1">
            <a:extLst>
              <a:ext uri="{FF2B5EF4-FFF2-40B4-BE49-F238E27FC236}">
                <a16:creationId xmlns:a16="http://schemas.microsoft.com/office/drawing/2014/main" xmlns="" id="{5845ED87-4604-4B0E-B2FC-DA8406E3AE47}"/>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19</a:t>
            </a:fld>
            <a:endParaRPr lang="tr" dirty="0"/>
          </a:p>
        </p:txBody>
      </p:sp>
    </p:spTree>
    <p:extLst>
      <p:ext uri="{BB962C8B-B14F-4D97-AF65-F5344CB8AC3E}">
        <p14:creationId xmlns:p14="http://schemas.microsoft.com/office/powerpoint/2010/main" xmlns="" val="23205005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B517EF97-6CC0-48A9-BC0E-433EC7B55211}" type="slidenum">
              <a:rPr/>
              <a:pPr algn="r" rtl="0"/>
              <a:t>2</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solidFill>
                  <a:schemeClr val="bg1"/>
                </a:solidFill>
                <a:latin typeface="Verdana" charset="0"/>
                <a:cs typeface="Verdana" charset="0"/>
              </a:rPr>
              <a:t>Gündem</a:t>
            </a:r>
            <a:endParaRPr lang="tr" sz="2000" dirty="0">
              <a:solidFill>
                <a:schemeClr val="bg1"/>
              </a:solidFill>
              <a:latin typeface="Verdana" charset="0"/>
              <a:cs typeface="Verdana" charset="0"/>
            </a:endParaRPr>
          </a:p>
        </p:txBody>
      </p:sp>
      <p:sp>
        <p:nvSpPr>
          <p:cNvPr id="6" name="Rectangle 5">
            <a:extLst>
              <a:ext uri="{FF2B5EF4-FFF2-40B4-BE49-F238E27FC236}">
                <a16:creationId xmlns:a16="http://schemas.microsoft.com/office/drawing/2014/main" xmlns="" id="{EA3FFC4F-A0C7-6241-A6A3-D4D1CB58E595}"/>
              </a:ext>
            </a:extLst>
          </p:cNvPr>
          <p:cNvSpPr/>
          <p:nvPr/>
        </p:nvSpPr>
        <p:spPr>
          <a:xfrm>
            <a:off x="4450456" y="1043731"/>
            <a:ext cx="4572000" cy="584775"/>
          </a:xfrm>
          <a:prstGeom prst="rect">
            <a:avLst/>
          </a:prstGeom>
        </p:spPr>
        <p:txBody>
          <a:bodyPr>
            <a:spAutoFit/>
          </a:bodyPr>
          <a:lstStyle/>
          <a:p>
            <a:pPr marL="0" indent="0" algn="l" rtl="0" eaLnBrk="1" hangingPunct="1">
              <a:lnSpc>
                <a:spcPct val="80000"/>
              </a:lnSpc>
              <a:buNone/>
            </a:pPr>
            <a:endParaRPr lang="tr" sz="2000" dirty="0"/>
          </a:p>
          <a:p>
            <a:pPr marL="342900" indent="-342900" algn="l" rtl="0" eaLnBrk="1" hangingPunct="1">
              <a:lnSpc>
                <a:spcPct val="80000"/>
              </a:lnSpc>
              <a:buFont typeface="Wingdings" pitchFamily="2" charset="2"/>
              <a:buChar char="Ø"/>
            </a:pPr>
            <a:endParaRPr lang="tr" sz="2000" i="1" dirty="0"/>
          </a:p>
        </p:txBody>
      </p:sp>
      <p:sp>
        <p:nvSpPr>
          <p:cNvPr id="7" name="Rectangle 6">
            <a:extLst>
              <a:ext uri="{FF2B5EF4-FFF2-40B4-BE49-F238E27FC236}">
                <a16:creationId xmlns:a16="http://schemas.microsoft.com/office/drawing/2014/main" xmlns="" id="{7FA81925-418B-D44C-9255-2AEBBFBC0ADA}"/>
              </a:ext>
            </a:extLst>
          </p:cNvPr>
          <p:cNvSpPr/>
          <p:nvPr/>
        </p:nvSpPr>
        <p:spPr>
          <a:xfrm>
            <a:off x="336287" y="1781632"/>
            <a:ext cx="3791244" cy="3884140"/>
          </a:xfrm>
          <a:prstGeom prst="rect">
            <a:avLst/>
          </a:prstGeom>
        </p:spPr>
        <p:txBody>
          <a:bodyPr wrap="square">
            <a:spAutoFit/>
          </a:bodyPr>
          <a:lstStyle/>
          <a:p>
            <a:pPr marL="342900" indent="-342900" algn="l" rtl="0" eaLnBrk="1" hangingPunct="1">
              <a:lnSpc>
                <a:spcPct val="80000"/>
              </a:lnSpc>
              <a:buFont typeface="Wingdings" pitchFamily="2" charset="2"/>
              <a:buChar char="Ø"/>
            </a:pPr>
            <a:r>
              <a:rPr lang="tr" sz="2200" b="1" i="0" u="none" baseline="0"/>
              <a:t>Bölüm Bir</a:t>
            </a:r>
          </a:p>
          <a:p>
            <a:pPr marL="342900" indent="-342900" algn="l" rtl="0" eaLnBrk="1" hangingPunct="1">
              <a:lnSpc>
                <a:spcPct val="80000"/>
              </a:lnSpc>
              <a:buFont typeface="Wingdings" pitchFamily="2" charset="2"/>
              <a:buChar char="ü"/>
            </a:pPr>
            <a:r>
              <a:rPr lang="tr" sz="2200" b="0" i="1" u="none" baseline="0"/>
              <a:t>Giriş</a:t>
            </a:r>
          </a:p>
          <a:p>
            <a:pPr marL="0" indent="0" algn="l" rtl="0" eaLnBrk="1" hangingPunct="1">
              <a:lnSpc>
                <a:spcPct val="80000"/>
              </a:lnSpc>
              <a:buNone/>
            </a:pPr>
            <a:endParaRPr lang="tr" sz="2200" dirty="0"/>
          </a:p>
          <a:p>
            <a:pPr marL="342900" indent="-342900" algn="l" rtl="0" eaLnBrk="1" hangingPunct="1">
              <a:lnSpc>
                <a:spcPct val="80000"/>
              </a:lnSpc>
              <a:buFont typeface="Wingdings" pitchFamily="2" charset="2"/>
              <a:buChar char="Ø"/>
            </a:pPr>
            <a:r>
              <a:rPr lang="tr" sz="2200" b="1" i="0" u="none" baseline="0"/>
              <a:t>Bölüm İki</a:t>
            </a:r>
          </a:p>
          <a:p>
            <a:pPr marL="342900" indent="-342900" algn="l" rtl="0" eaLnBrk="1" hangingPunct="1">
              <a:lnSpc>
                <a:spcPct val="80000"/>
              </a:lnSpc>
              <a:buFont typeface="Wingdings" pitchFamily="2" charset="2"/>
              <a:buChar char="ü"/>
            </a:pPr>
            <a:r>
              <a:rPr lang="tr" sz="2200" b="0" i="1" u="none" baseline="0"/>
              <a:t>Vaka Çalışması Özeti</a:t>
            </a:r>
          </a:p>
          <a:p>
            <a:pPr marL="0" indent="0" algn="l" rtl="0" eaLnBrk="1" hangingPunct="1">
              <a:lnSpc>
                <a:spcPct val="80000"/>
              </a:lnSpc>
              <a:buNone/>
            </a:pPr>
            <a:endParaRPr lang="tr" sz="2200" dirty="0"/>
          </a:p>
          <a:p>
            <a:pPr marL="342900" indent="-342900" algn="l" rtl="0" eaLnBrk="1" hangingPunct="1">
              <a:lnSpc>
                <a:spcPct val="80000"/>
              </a:lnSpc>
              <a:buFont typeface="Wingdings" pitchFamily="2" charset="2"/>
              <a:buChar char="Ø"/>
            </a:pPr>
            <a:r>
              <a:rPr lang="tr" sz="2200" b="1" i="0" u="none" baseline="0"/>
              <a:t>Bölüm Üç</a:t>
            </a:r>
          </a:p>
          <a:p>
            <a:pPr marL="342900" indent="-342900" algn="l" rtl="0">
              <a:lnSpc>
                <a:spcPct val="80000"/>
              </a:lnSpc>
              <a:buFont typeface="Wingdings" pitchFamily="2" charset="2"/>
              <a:buChar char="ü"/>
            </a:pPr>
            <a:r>
              <a:rPr lang="tr" sz="2200" b="0" i="1" u="none" baseline="0">
                <a:ea typeface="ＭＳ Ｐゴシック" charset="0"/>
                <a:cs typeface="ＭＳ Ｐゴシック" charset="0"/>
              </a:rPr>
              <a:t>Grup Çalışması</a:t>
            </a:r>
          </a:p>
          <a:p>
            <a:pPr marL="342900" indent="-342900" algn="l" rtl="0">
              <a:lnSpc>
                <a:spcPct val="80000"/>
              </a:lnSpc>
              <a:buFont typeface="Wingdings" pitchFamily="2" charset="2"/>
              <a:buChar char="ü"/>
            </a:pPr>
            <a:endParaRPr lang="tr" sz="2200" i="1" dirty="0">
              <a:ea typeface="ＭＳ Ｐゴシック" charset="0"/>
            </a:endParaRPr>
          </a:p>
          <a:p>
            <a:pPr marL="342900" indent="-342900" algn="l" rtl="0" eaLnBrk="1" hangingPunct="1">
              <a:lnSpc>
                <a:spcPct val="80000"/>
              </a:lnSpc>
              <a:buFont typeface="Wingdings" pitchFamily="2" charset="2"/>
              <a:buChar char="Ø"/>
            </a:pPr>
            <a:r>
              <a:rPr lang="tr" sz="2200" b="1" i="0" u="none" baseline="0"/>
              <a:t>Bölüm Dört</a:t>
            </a:r>
          </a:p>
          <a:p>
            <a:pPr marL="342900" indent="-342900" algn="l" rtl="0">
              <a:lnSpc>
                <a:spcPct val="80000"/>
              </a:lnSpc>
              <a:buFont typeface="Wingdings" pitchFamily="2" charset="2"/>
              <a:buChar char="ü"/>
            </a:pPr>
            <a:r>
              <a:rPr lang="tr" sz="2200" b="0" i="1" u="none" baseline="0"/>
              <a:t>Grup Raporu</a:t>
            </a:r>
          </a:p>
          <a:p>
            <a:pPr marL="342900" indent="-342900" algn="l" rtl="0">
              <a:lnSpc>
                <a:spcPct val="80000"/>
              </a:lnSpc>
              <a:buFont typeface="Wingdings" pitchFamily="2" charset="2"/>
              <a:buChar char="ü"/>
            </a:pPr>
            <a:endParaRPr lang="tr" sz="2200" i="1" dirty="0"/>
          </a:p>
          <a:p>
            <a:pPr marL="342900" indent="-342900" algn="l" rtl="0">
              <a:lnSpc>
                <a:spcPct val="80000"/>
              </a:lnSpc>
              <a:buFont typeface="Wingdings" pitchFamily="2" charset="2"/>
              <a:buChar char="Ø"/>
            </a:pPr>
            <a:r>
              <a:rPr lang="tr" sz="2200" b="1" i="0" u="none" baseline="0"/>
              <a:t>Bölüm Beş</a:t>
            </a:r>
            <a:endParaRPr lang="tr" sz="2200" dirty="0"/>
          </a:p>
          <a:p>
            <a:pPr marL="342900" indent="-342900" algn="l" rtl="0">
              <a:lnSpc>
                <a:spcPct val="80000"/>
              </a:lnSpc>
              <a:buFont typeface="Wingdings" pitchFamily="2" charset="2"/>
              <a:buChar char="ü"/>
            </a:pPr>
            <a:r>
              <a:rPr lang="tr" sz="2200" b="0" i="1" u="none" baseline="0"/>
              <a:t>Sonuçlar</a:t>
            </a:r>
          </a:p>
        </p:txBody>
      </p:sp>
      <p:pic>
        <p:nvPicPr>
          <p:cNvPr id="8" name="Picture 7">
            <a:extLst>
              <a:ext uri="{FF2B5EF4-FFF2-40B4-BE49-F238E27FC236}">
                <a16:creationId xmlns:a16="http://schemas.microsoft.com/office/drawing/2014/main" xmlns="" id="{F1C6340C-3120-7B4F-8C6E-D20141E89477}"/>
              </a:ext>
            </a:extLst>
          </p:cNvPr>
          <p:cNvPicPr>
            <a:picLocks noChangeAspect="1"/>
          </p:cNvPicPr>
          <p:nvPr/>
        </p:nvPicPr>
        <p:blipFill>
          <a:blip r:embed="rId3" cstate="print"/>
          <a:stretch>
            <a:fillRect/>
          </a:stretch>
        </p:blipFill>
        <p:spPr>
          <a:xfrm>
            <a:off x="5063857" y="2607361"/>
            <a:ext cx="3345197" cy="2221992"/>
          </a:xfrm>
          <a:prstGeom prst="rect">
            <a:avLst/>
          </a:prstGeom>
        </p:spPr>
      </p:pic>
    </p:spTree>
    <p:extLst>
      <p:ext uri="{BB962C8B-B14F-4D97-AF65-F5344CB8AC3E}">
        <p14:creationId xmlns:p14="http://schemas.microsoft.com/office/powerpoint/2010/main" xmlns="" val="22972558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Vaka çalışması</a:t>
            </a:r>
            <a:endParaRPr lang="tr" sz="3200"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xmlns="" id="{7FA81925-418B-D44C-9255-2AEBBFBC0ADA}"/>
              </a:ext>
            </a:extLst>
          </p:cNvPr>
          <p:cNvSpPr/>
          <p:nvPr/>
        </p:nvSpPr>
        <p:spPr>
          <a:xfrm>
            <a:off x="255210" y="1260380"/>
            <a:ext cx="4572000" cy="4939814"/>
          </a:xfrm>
          <a:prstGeom prst="rect">
            <a:avLst/>
          </a:prstGeom>
        </p:spPr>
        <p:txBody>
          <a:bodyPr>
            <a:spAutoFit/>
          </a:bodyPr>
          <a:lstStyle/>
          <a:p>
            <a:pPr marL="342900" indent="-342900" algn="just" rtl="0">
              <a:buFont typeface="Wingdings" pitchFamily="2" charset="2"/>
              <a:buChar char="Ø"/>
            </a:pPr>
            <a:r>
              <a:rPr lang="tr" sz="2800" b="1" i="0" u="none" baseline="0">
                <a:solidFill>
                  <a:srgbClr val="FF0000"/>
                </a:solidFill>
              </a:rPr>
              <a:t>İş bölümü:</a:t>
            </a:r>
          </a:p>
          <a:p>
            <a:pPr marL="342900" indent="-342900" algn="just" rtl="0">
              <a:buFont typeface="Wingdings" pitchFamily="2" charset="2"/>
              <a:buChar char="Ø"/>
            </a:pPr>
            <a:endParaRPr lang="tr" sz="2050" b="1" dirty="0"/>
          </a:p>
          <a:p>
            <a:pPr marL="342900" indent="-342900" algn="just" rtl="0">
              <a:buFont typeface="Wingdings" pitchFamily="2" charset="2"/>
              <a:buChar char="Ø"/>
            </a:pPr>
            <a:r>
              <a:rPr lang="tr" sz="2050" b="1" i="0" u="none" baseline="0"/>
              <a:t>Grup 1 </a:t>
            </a:r>
            <a:r>
              <a:rPr lang="tr" sz="2050" b="1" i="0" u="none" baseline="0">
                <a:solidFill>
                  <a:srgbClr val="FF0000"/>
                </a:solidFill>
              </a:rPr>
              <a:t>“Ben kimim?”</a:t>
            </a:r>
            <a:r>
              <a:rPr lang="tr" sz="2050" b="1" i="0" u="none" baseline="0"/>
              <a:t> </a:t>
            </a:r>
            <a:r>
              <a:rPr lang="tr" sz="2050" b="0" i="0" u="none" baseline="0"/>
              <a:t>slaytlarını analiz edecek</a:t>
            </a:r>
          </a:p>
          <a:p>
            <a:pPr marL="342900" indent="-342900" algn="just" rtl="0">
              <a:buFont typeface="Wingdings" pitchFamily="2" charset="2"/>
              <a:buChar char="Ø"/>
            </a:pPr>
            <a:r>
              <a:rPr lang="tr" sz="2050" b="1" i="0" u="none" baseline="0"/>
              <a:t>Grup 2 </a:t>
            </a:r>
            <a:r>
              <a:rPr lang="tr" sz="2050" b="1" i="0" u="none" baseline="0">
                <a:solidFill>
                  <a:srgbClr val="FF0000"/>
                </a:solidFill>
              </a:rPr>
              <a:t>“Verileri Takip Et”</a:t>
            </a:r>
            <a:r>
              <a:rPr lang="tr" sz="2050" b="0" i="0" u="none" baseline="0">
                <a:solidFill>
                  <a:srgbClr val="FF0000"/>
                </a:solidFill>
              </a:rPr>
              <a:t> </a:t>
            </a:r>
            <a:r>
              <a:rPr lang="tr" sz="2050" b="0" i="0" u="none" baseline="0"/>
              <a:t>slaytlarını analiz edecek</a:t>
            </a:r>
          </a:p>
          <a:p>
            <a:pPr marL="342900" indent="-342900" algn="just" rtl="0">
              <a:buFont typeface="Wingdings" pitchFamily="2" charset="2"/>
              <a:buChar char="Ø"/>
            </a:pPr>
            <a:r>
              <a:rPr lang="tr" sz="2050" b="1" i="0" u="none" baseline="0"/>
              <a:t>Grup 3 </a:t>
            </a:r>
            <a:r>
              <a:rPr lang="tr" sz="2050" b="1" i="0" u="none" baseline="0">
                <a:solidFill>
                  <a:srgbClr val="FF0000"/>
                </a:solidFill>
              </a:rPr>
              <a:t>“Parayı Takip Et”</a:t>
            </a:r>
            <a:r>
              <a:rPr lang="tr" sz="2050" b="0" i="0" u="none" baseline="0">
                <a:solidFill>
                  <a:srgbClr val="FF0000"/>
                </a:solidFill>
              </a:rPr>
              <a:t> </a:t>
            </a:r>
            <a:r>
              <a:rPr lang="tr" sz="2050" b="0" i="0" u="none" baseline="0"/>
              <a:t>slaytlarını analiz edecek</a:t>
            </a:r>
          </a:p>
          <a:p>
            <a:pPr marL="342900" indent="-342900" algn="just" rtl="0">
              <a:buFont typeface="Wingdings" pitchFamily="2" charset="2"/>
              <a:buChar char="Ø"/>
            </a:pPr>
            <a:r>
              <a:rPr lang="tr" sz="2050" b="1" i="0" u="none" baseline="0"/>
              <a:t>Grup 4 </a:t>
            </a:r>
            <a:r>
              <a:rPr lang="tr" sz="2050" b="1" i="0" u="none" baseline="0">
                <a:solidFill>
                  <a:srgbClr val="FF0000"/>
                </a:solidFill>
              </a:rPr>
              <a:t>“Lideri Takip Et”</a:t>
            </a:r>
            <a:r>
              <a:rPr lang="tr" sz="2050" b="0" i="0" u="none" baseline="0">
                <a:solidFill>
                  <a:srgbClr val="FF0000"/>
                </a:solidFill>
              </a:rPr>
              <a:t> </a:t>
            </a:r>
            <a:r>
              <a:rPr lang="tr" sz="2050" b="0" i="0" u="none" baseline="0"/>
              <a:t>slaytlarını analiz edecek</a:t>
            </a:r>
          </a:p>
          <a:p>
            <a:pPr marL="342900" indent="-342900" algn="just" rtl="0">
              <a:buFont typeface="Wingdings" pitchFamily="2" charset="2"/>
              <a:buChar char="Ø"/>
            </a:pPr>
            <a:r>
              <a:rPr lang="tr" sz="2050" b="0" i="0" u="none" baseline="0"/>
              <a:t>Vaka hakkındaki raporun analizi ve hazırlanması için 40+ dakika</a:t>
            </a:r>
          </a:p>
          <a:p>
            <a:pPr marL="342900" indent="-342900" algn="just" rtl="0">
              <a:buFont typeface="Wingdings" pitchFamily="2" charset="2"/>
              <a:buChar char="Ø"/>
            </a:pPr>
            <a:r>
              <a:rPr lang="tr" sz="2050" b="0" i="0" u="none" baseline="0"/>
              <a:t>Grup raportörü veya tüm grup tarafından grup sonuçlarının sunulması için 10-15 dakika</a:t>
            </a:r>
          </a:p>
        </p:txBody>
      </p:sp>
      <p:pic>
        <p:nvPicPr>
          <p:cNvPr id="9" name="Picture 8">
            <a:extLst>
              <a:ext uri="{FF2B5EF4-FFF2-40B4-BE49-F238E27FC236}">
                <a16:creationId xmlns:a16="http://schemas.microsoft.com/office/drawing/2014/main" xmlns="" id="{1039E094-4EB0-B34C-AC8A-850BF9448A2D}"/>
              </a:ext>
            </a:extLst>
          </p:cNvPr>
          <p:cNvPicPr>
            <a:picLocks noChangeAspect="1"/>
          </p:cNvPicPr>
          <p:nvPr/>
        </p:nvPicPr>
        <p:blipFill>
          <a:blip r:embed="rId3" cstate="print"/>
          <a:stretch>
            <a:fillRect/>
          </a:stretch>
        </p:blipFill>
        <p:spPr>
          <a:xfrm>
            <a:off x="5182654" y="2877133"/>
            <a:ext cx="3961346" cy="1598043"/>
          </a:xfrm>
          <a:prstGeom prst="rect">
            <a:avLst/>
          </a:prstGeom>
        </p:spPr>
      </p:pic>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20</a:t>
            </a:fld>
            <a:endParaRPr lang="tr" dirty="0"/>
          </a:p>
        </p:txBody>
      </p:sp>
    </p:spTree>
    <p:extLst>
      <p:ext uri="{BB962C8B-B14F-4D97-AF65-F5344CB8AC3E}">
        <p14:creationId xmlns:p14="http://schemas.microsoft.com/office/powerpoint/2010/main" xmlns="" val="22130946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endParaRPr lang="tr" sz="3200" dirty="0" smtClean="0">
              <a:latin typeface="Verdana" panose="020B0604030504040204" pitchFamily="34" charset="0"/>
              <a:ea typeface="Verdana" panose="020B0604030504040204" pitchFamily="34" charset="0"/>
            </a:endParaRPr>
          </a:p>
          <a:p>
            <a:pPr algn="r" rtl="0"/>
            <a:r>
              <a:rPr lang="tr" sz="3200" b="0" i="0" u="none" baseline="0">
                <a:latin typeface="Verdana" panose="020B0604030504040204" pitchFamily="34" charset="0"/>
                <a:ea typeface="Verdana" panose="020B0604030504040204" pitchFamily="34" charset="0"/>
              </a:rPr>
              <a:t>Vaka Çalışması</a:t>
            </a:r>
          </a:p>
          <a:p>
            <a:pPr algn="r" rtl="0"/>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xmlns="" id="{7FA81925-418B-D44C-9255-2AEBBFBC0ADA}"/>
              </a:ext>
            </a:extLst>
          </p:cNvPr>
          <p:cNvSpPr/>
          <p:nvPr/>
        </p:nvSpPr>
        <p:spPr>
          <a:xfrm>
            <a:off x="297412" y="1309818"/>
            <a:ext cx="5125193" cy="4708981"/>
          </a:xfrm>
          <a:prstGeom prst="rect">
            <a:avLst/>
          </a:prstGeom>
        </p:spPr>
        <p:txBody>
          <a:bodyPr wrap="square">
            <a:spAutoFit/>
          </a:bodyPr>
          <a:lstStyle/>
          <a:p>
            <a:pPr marL="342900" indent="-342900" algn="just" rtl="0">
              <a:buFont typeface="Wingdings" pitchFamily="2" charset="2"/>
              <a:buChar char="Ø"/>
            </a:pPr>
            <a:r>
              <a:rPr lang="tr" sz="2800" b="1" i="0" u="none" baseline="0" dirty="0">
                <a:solidFill>
                  <a:srgbClr val="FF0000"/>
                </a:solidFill>
              </a:rPr>
              <a:t>Ana konular:</a:t>
            </a:r>
          </a:p>
          <a:p>
            <a:pPr marL="342900" indent="-342900" algn="just" rtl="0">
              <a:buFont typeface="Wingdings" pitchFamily="2" charset="2"/>
              <a:buChar char="Ø"/>
            </a:pPr>
            <a:endParaRPr lang="tr" sz="2050" b="1" dirty="0"/>
          </a:p>
          <a:p>
            <a:pPr marL="342900" indent="-342900" algn="l" rtl="0">
              <a:buFont typeface="Arial" panose="020B0604020202020204" pitchFamily="34" charset="0"/>
              <a:buChar char="•"/>
            </a:pPr>
            <a:r>
              <a:rPr lang="tr" sz="2000" b="0" i="1" u="none" baseline="0" dirty="0"/>
              <a:t>planın kurulması ve hazırlanması</a:t>
            </a:r>
          </a:p>
          <a:p>
            <a:pPr marL="342900" indent="-342900" algn="l" rtl="0">
              <a:buFont typeface="Arial" panose="020B0604020202020204" pitchFamily="34" charset="0"/>
              <a:buChar char="•"/>
            </a:pPr>
            <a:r>
              <a:rPr lang="tr" sz="2000" b="0" i="1" u="none" baseline="0" dirty="0"/>
              <a:t>elektronik deliller</a:t>
            </a:r>
          </a:p>
          <a:p>
            <a:pPr marL="342900" indent="-342900" algn="l" rtl="0">
              <a:buFont typeface="Arial" panose="020B0604020202020204" pitchFamily="34" charset="0"/>
              <a:buChar char="•"/>
            </a:pPr>
            <a:r>
              <a:rPr lang="tr" sz="2000" b="0" i="1" u="none" baseline="0" dirty="0"/>
              <a:t>kamu-özel sektör işbirliği</a:t>
            </a:r>
          </a:p>
          <a:p>
            <a:pPr marL="342900" indent="-342900" algn="l" rtl="0">
              <a:buFont typeface="Arial" panose="020B0604020202020204" pitchFamily="34" charset="0"/>
              <a:buChar char="•"/>
            </a:pPr>
            <a:r>
              <a:rPr lang="tr" sz="2000" b="0" i="1" u="none" baseline="0" dirty="0"/>
              <a:t>ödeme ve bahis şirketleri</a:t>
            </a:r>
          </a:p>
          <a:p>
            <a:pPr marL="342900" indent="-342900" algn="l" rtl="0">
              <a:buFont typeface="Arial" panose="020B0604020202020204" pitchFamily="34" charset="0"/>
              <a:buChar char="•"/>
            </a:pPr>
            <a:r>
              <a:rPr lang="tr" sz="2000" b="0" i="1" u="none" baseline="0" dirty="0"/>
              <a:t>İnternet Servis Sağlayıcıları</a:t>
            </a:r>
          </a:p>
          <a:p>
            <a:pPr marL="342900" indent="-342900" algn="l" rtl="0">
              <a:buFont typeface="Arial" panose="020B0604020202020204" pitchFamily="34" charset="0"/>
              <a:buChar char="•"/>
            </a:pPr>
            <a:r>
              <a:rPr lang="tr" sz="2000" b="0" i="1" u="none" baseline="0" dirty="0"/>
              <a:t>para hesapları</a:t>
            </a:r>
          </a:p>
          <a:p>
            <a:pPr marL="342900" indent="-342900" algn="l" rtl="0">
              <a:buFont typeface="Arial" panose="020B0604020202020204" pitchFamily="34" charset="0"/>
              <a:buChar char="•"/>
            </a:pPr>
            <a:r>
              <a:rPr lang="tr" sz="2000" b="0" i="1" u="none" baseline="0" dirty="0"/>
              <a:t>para akışı</a:t>
            </a:r>
          </a:p>
          <a:p>
            <a:pPr marL="342900" indent="-342900" algn="l" rtl="0">
              <a:buFont typeface="Arial" panose="020B0604020202020204" pitchFamily="34" charset="0"/>
              <a:buChar char="•"/>
            </a:pPr>
            <a:r>
              <a:rPr lang="tr" sz="2000" b="0" i="1" u="none" baseline="0" dirty="0"/>
              <a:t>failler arasındaki iletişim</a:t>
            </a:r>
          </a:p>
          <a:p>
            <a:pPr marL="342900" indent="-342900" algn="l" rtl="0">
              <a:buFont typeface="Arial" panose="020B0604020202020204" pitchFamily="34" charset="0"/>
              <a:buChar char="•"/>
            </a:pPr>
            <a:r>
              <a:rPr lang="tr" sz="2000" b="0" i="1" u="none" baseline="0" dirty="0"/>
              <a:t>hukuki çerçeve</a:t>
            </a:r>
          </a:p>
          <a:p>
            <a:pPr marL="342900" indent="-342900" algn="l" rtl="0">
              <a:buFont typeface="Arial" panose="020B0604020202020204" pitchFamily="34" charset="0"/>
              <a:buChar char="•"/>
            </a:pPr>
            <a:r>
              <a:rPr lang="tr" sz="2000" b="0" i="1" u="none" baseline="0" dirty="0"/>
              <a:t>yargı yetkisi</a:t>
            </a:r>
          </a:p>
          <a:p>
            <a:pPr marL="342900" indent="-342900" algn="l" rtl="0">
              <a:buFont typeface="Arial" panose="020B0604020202020204" pitchFamily="34" charset="0"/>
              <a:buChar char="•"/>
            </a:pPr>
            <a:r>
              <a:rPr lang="tr" sz="2000" b="0" i="1" u="none" baseline="0" dirty="0"/>
              <a:t>yerel ve uluslararası işbirliği</a:t>
            </a:r>
          </a:p>
          <a:p>
            <a:pPr marL="342900" indent="-342900" algn="just" rtl="0">
              <a:buFont typeface="Wingdings" pitchFamily="2" charset="2"/>
              <a:buChar char="Ø"/>
            </a:pPr>
            <a:endParaRPr lang="tr" sz="2050" b="1" dirty="0"/>
          </a:p>
        </p:txBody>
      </p:sp>
      <p:pic>
        <p:nvPicPr>
          <p:cNvPr id="10" name="Picture 9">
            <a:extLst>
              <a:ext uri="{FF2B5EF4-FFF2-40B4-BE49-F238E27FC236}">
                <a16:creationId xmlns:a16="http://schemas.microsoft.com/office/drawing/2014/main" xmlns="" id="{1039E094-4EB0-B34C-AC8A-850BF9448A2D}"/>
              </a:ext>
            </a:extLst>
          </p:cNvPr>
          <p:cNvPicPr>
            <a:picLocks noChangeAspect="1"/>
          </p:cNvPicPr>
          <p:nvPr/>
        </p:nvPicPr>
        <p:blipFill>
          <a:blip r:embed="rId3" cstate="print"/>
          <a:stretch>
            <a:fillRect/>
          </a:stretch>
        </p:blipFill>
        <p:spPr>
          <a:xfrm>
            <a:off x="5518298" y="2877133"/>
            <a:ext cx="3625702" cy="1598043"/>
          </a:xfrm>
          <a:prstGeom prst="rect">
            <a:avLst/>
          </a:prstGeom>
        </p:spPr>
      </p:pic>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21</a:t>
            </a:fld>
            <a:endParaRPr lang="tr" dirty="0"/>
          </a:p>
        </p:txBody>
      </p:sp>
    </p:spTree>
    <p:extLst>
      <p:ext uri="{BB962C8B-B14F-4D97-AF65-F5344CB8AC3E}">
        <p14:creationId xmlns:p14="http://schemas.microsoft.com/office/powerpoint/2010/main" xmlns="" val="36025969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endParaRPr lang="tr" sz="3200" dirty="0" smtClean="0">
              <a:latin typeface="Verdana" panose="020B0604030504040204" pitchFamily="34" charset="0"/>
              <a:ea typeface="Verdana" panose="020B0604030504040204" pitchFamily="34" charset="0"/>
            </a:endParaRPr>
          </a:p>
          <a:p>
            <a:pPr algn="r" rtl="0"/>
            <a:r>
              <a:rPr lang="tr" sz="3200" b="0" i="0" u="none" baseline="0">
                <a:latin typeface="Verdana" panose="020B0604030504040204" pitchFamily="34" charset="0"/>
                <a:ea typeface="Verdana" panose="020B0604030504040204" pitchFamily="34" charset="0"/>
              </a:rPr>
              <a:t>Vaka Çalışması</a:t>
            </a:r>
          </a:p>
          <a:p>
            <a:pPr algn="r" rtl="0"/>
            <a:endParaRPr lang="tr" sz="3200" dirty="0">
              <a:latin typeface="Verdana" panose="020B0604030504040204" pitchFamily="34" charset="0"/>
              <a:ea typeface="Verdana" panose="020B0604030504040204" pitchFamily="34" charset="0"/>
            </a:endParaRPr>
          </a:p>
        </p:txBody>
      </p:sp>
      <p:sp>
        <p:nvSpPr>
          <p:cNvPr id="9" name="Rectangle 8">
            <a:extLst>
              <a:ext uri="{FF2B5EF4-FFF2-40B4-BE49-F238E27FC236}">
                <a16:creationId xmlns:a16="http://schemas.microsoft.com/office/drawing/2014/main" xmlns="" id="{7FA81925-418B-D44C-9255-2AEBBFBC0ADA}"/>
              </a:ext>
            </a:extLst>
          </p:cNvPr>
          <p:cNvSpPr/>
          <p:nvPr/>
        </p:nvSpPr>
        <p:spPr>
          <a:xfrm>
            <a:off x="253712" y="1428689"/>
            <a:ext cx="5317748" cy="4308872"/>
          </a:xfrm>
          <a:prstGeom prst="rect">
            <a:avLst/>
          </a:prstGeom>
        </p:spPr>
        <p:txBody>
          <a:bodyPr wrap="square">
            <a:spAutoFit/>
          </a:bodyPr>
          <a:lstStyle/>
          <a:p>
            <a:pPr marL="342900" indent="-342900" algn="just" rtl="0">
              <a:buFont typeface="Wingdings" pitchFamily="2" charset="2"/>
              <a:buChar char="Ø"/>
            </a:pPr>
            <a:r>
              <a:rPr lang="tr" sz="2800" b="1" i="0" u="none" baseline="0">
                <a:solidFill>
                  <a:srgbClr val="FF0000"/>
                </a:solidFill>
              </a:rPr>
              <a:t>Temel sorular:</a:t>
            </a:r>
          </a:p>
          <a:p>
            <a:pPr marL="342900" indent="-342900" algn="just" rtl="0">
              <a:buFont typeface="Wingdings" pitchFamily="2" charset="2"/>
              <a:buChar char="Ø"/>
            </a:pPr>
            <a:endParaRPr lang="tr" sz="2050" b="1" dirty="0"/>
          </a:p>
          <a:p>
            <a:pPr marL="342900" indent="-342900" algn="l" rtl="0">
              <a:buFont typeface="Arial" panose="020B0604020202020204" pitchFamily="34" charset="0"/>
              <a:buChar char="•"/>
            </a:pPr>
            <a:r>
              <a:rPr lang="tr" sz="2000" b="0" i="1" u="none" baseline="0"/>
              <a:t>Siber Suç Sözleşmesinin hangi maddi hukuk maddeleri uygulanabilir ve neden?</a:t>
            </a:r>
          </a:p>
          <a:p>
            <a:pPr marL="342900" indent="-342900" algn="l" rtl="0">
              <a:buFont typeface="Arial" panose="020B0604020202020204" pitchFamily="34" charset="0"/>
              <a:buChar char="•"/>
            </a:pPr>
            <a:r>
              <a:rPr lang="tr" sz="2000" b="0" i="1" u="none" baseline="0"/>
              <a:t>Siber Suç Sözleşmesinin hangi usul hukuku maddeleri uygulanabilir ve neden?</a:t>
            </a:r>
          </a:p>
          <a:p>
            <a:pPr marL="342900" indent="-342900" algn="l" rtl="0">
              <a:buFont typeface="Arial" panose="020B0604020202020204" pitchFamily="34" charset="0"/>
              <a:buChar char="•"/>
            </a:pPr>
            <a:r>
              <a:rPr lang="tr" sz="2000" b="0" i="1" u="none" baseline="0"/>
              <a:t>Siber Suç Sözleşmesinin hangi uluslararası işbirliği maddeleri uygulanabilir ve neden?</a:t>
            </a:r>
          </a:p>
          <a:p>
            <a:pPr marL="342900" indent="-342900" algn="l" rtl="0">
              <a:buFont typeface="Arial" panose="020B0604020202020204" pitchFamily="34" charset="0"/>
              <a:buChar char="•"/>
            </a:pPr>
            <a:r>
              <a:rPr lang="tr" sz="2000" b="0" i="1" u="none" baseline="0"/>
              <a:t>Vakanın ana sonuçları nelerdir?</a:t>
            </a:r>
          </a:p>
          <a:p>
            <a:pPr marL="342900" indent="-342900" algn="l" rtl="0">
              <a:buFont typeface="Arial" panose="020B0604020202020204" pitchFamily="34" charset="0"/>
              <a:buChar char="•"/>
            </a:pPr>
            <a:r>
              <a:rPr lang="tr" sz="2000" b="0" i="1" u="none" baseline="0"/>
              <a:t>Mahkemeye sunulmaya hazır mı?</a:t>
            </a:r>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cstate="print"/>
          <a:stretch>
            <a:fillRect/>
          </a:stretch>
        </p:blipFill>
        <p:spPr>
          <a:xfrm>
            <a:off x="5571460" y="2877133"/>
            <a:ext cx="3572540" cy="1598043"/>
          </a:xfrm>
          <a:prstGeom prst="rect">
            <a:avLst/>
          </a:prstGeom>
        </p:spPr>
      </p:pic>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22</a:t>
            </a:fld>
            <a:endParaRPr lang="tr" dirty="0"/>
          </a:p>
        </p:txBody>
      </p:sp>
    </p:spTree>
    <p:extLst>
      <p:ext uri="{BB962C8B-B14F-4D97-AF65-F5344CB8AC3E}">
        <p14:creationId xmlns:p14="http://schemas.microsoft.com/office/powerpoint/2010/main" xmlns="" val="40275326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endParaRPr lang="tr" sz="3200" dirty="0" smtClean="0">
              <a:latin typeface="Verdana" panose="020B0604030504040204" pitchFamily="34" charset="0"/>
              <a:ea typeface="Verdana" panose="020B0604030504040204" pitchFamily="34" charset="0"/>
            </a:endParaRPr>
          </a:p>
          <a:p>
            <a:pPr algn="r" rtl="0"/>
            <a:r>
              <a:rPr lang="tr" sz="3200" b="0" i="0" u="none" baseline="0">
                <a:latin typeface="Verdana" panose="020B0604030504040204" pitchFamily="34" charset="0"/>
                <a:ea typeface="Verdana" panose="020B0604030504040204" pitchFamily="34" charset="0"/>
              </a:rPr>
              <a:t>Vaka Çalışması</a:t>
            </a:r>
          </a:p>
          <a:p>
            <a:pPr algn="r" rtl="0"/>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xmlns="" id="{7FA81925-418B-D44C-9255-2AEBBFBC0ADA}"/>
              </a:ext>
            </a:extLst>
          </p:cNvPr>
          <p:cNvSpPr/>
          <p:nvPr/>
        </p:nvSpPr>
        <p:spPr>
          <a:xfrm>
            <a:off x="317508" y="1170300"/>
            <a:ext cx="5285850" cy="5193729"/>
          </a:xfrm>
          <a:prstGeom prst="rect">
            <a:avLst/>
          </a:prstGeom>
        </p:spPr>
        <p:txBody>
          <a:bodyPr wrap="square">
            <a:spAutoFit/>
          </a:bodyPr>
          <a:lstStyle/>
          <a:p>
            <a:pPr marL="342900" indent="-342900" algn="just" rtl="0">
              <a:buFont typeface="Wingdings" pitchFamily="2" charset="2"/>
              <a:buChar char="Ø"/>
            </a:pPr>
            <a:r>
              <a:rPr lang="tr" sz="2400" b="1" i="0" u="none" baseline="0">
                <a:solidFill>
                  <a:srgbClr val="FF0000"/>
                </a:solidFill>
              </a:rPr>
              <a:t>Grup 1 için özel sorular:</a:t>
            </a:r>
          </a:p>
          <a:p>
            <a:pPr marL="342900" indent="-342900" algn="just" rtl="0">
              <a:buFont typeface="Wingdings" pitchFamily="2" charset="2"/>
              <a:buChar char="Ø"/>
            </a:pPr>
            <a:endParaRPr lang="tr" sz="2050" b="1" dirty="0"/>
          </a:p>
          <a:p>
            <a:pPr marL="342900" indent="-342900" algn="l" rtl="0">
              <a:buFont typeface="Arial" panose="020B0604020202020204" pitchFamily="34" charset="0"/>
              <a:buChar char="•"/>
            </a:pPr>
            <a:r>
              <a:rPr lang="tr" sz="2000" b="0" i="1" u="none" baseline="0"/>
              <a:t>Ödüllü oyunun içeriği ve gerçekliği hakkında bilgi/delil nasıl elde edilir?</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a:t>Oyunun yönetimi hakkında bilgi/delil nasıl elde edilir?</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a:t>Mağdurlara zarar verilip verilmediği nasıl kontrol edilir?</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a:t>Olası ilk suç eyleminin niteliği ne olabilir?</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a:t>Sonraki adımlar ne olmalı?</a:t>
            </a:r>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cstate="print"/>
          <a:stretch>
            <a:fillRect/>
          </a:stretch>
        </p:blipFill>
        <p:spPr>
          <a:xfrm>
            <a:off x="5603358" y="2877133"/>
            <a:ext cx="3540642" cy="1598043"/>
          </a:xfrm>
          <a:prstGeom prst="rect">
            <a:avLst/>
          </a:prstGeom>
        </p:spPr>
      </p:pic>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23</a:t>
            </a:fld>
            <a:endParaRPr lang="tr" dirty="0"/>
          </a:p>
        </p:txBody>
      </p:sp>
    </p:spTree>
    <p:extLst>
      <p:ext uri="{BB962C8B-B14F-4D97-AF65-F5344CB8AC3E}">
        <p14:creationId xmlns:p14="http://schemas.microsoft.com/office/powerpoint/2010/main" xmlns="" val="211913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endParaRPr lang="tr" sz="3200" dirty="0" smtClean="0">
              <a:latin typeface="Verdana" panose="020B0604030504040204" pitchFamily="34" charset="0"/>
              <a:ea typeface="Verdana" panose="020B0604030504040204" pitchFamily="34" charset="0"/>
            </a:endParaRPr>
          </a:p>
          <a:p>
            <a:pPr algn="r" rtl="0"/>
            <a:r>
              <a:rPr lang="tr" sz="3200" b="0" i="0" u="none" baseline="0">
                <a:latin typeface="Verdana" panose="020B0604030504040204" pitchFamily="34" charset="0"/>
                <a:ea typeface="Verdana" panose="020B0604030504040204" pitchFamily="34" charset="0"/>
              </a:rPr>
              <a:t>Vaka Çalışması</a:t>
            </a:r>
          </a:p>
          <a:p>
            <a:pPr algn="r" rtl="0"/>
            <a:endParaRPr lang="tr" sz="3200"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xmlns="" id="{7FA81925-418B-D44C-9255-2AEBBFBC0ADA}"/>
              </a:ext>
            </a:extLst>
          </p:cNvPr>
          <p:cNvSpPr/>
          <p:nvPr/>
        </p:nvSpPr>
        <p:spPr>
          <a:xfrm>
            <a:off x="130982" y="748769"/>
            <a:ext cx="6163492" cy="5724644"/>
          </a:xfrm>
          <a:prstGeom prst="rect">
            <a:avLst/>
          </a:prstGeom>
        </p:spPr>
        <p:txBody>
          <a:bodyPr wrap="square">
            <a:spAutoFit/>
          </a:bodyPr>
          <a:lstStyle/>
          <a:p>
            <a:pPr marL="342900" indent="-342900" algn="just" rtl="0">
              <a:buFont typeface="Wingdings" pitchFamily="2" charset="2"/>
              <a:buChar char="Ø"/>
            </a:pPr>
            <a:endParaRPr lang="tr" sz="2400" b="1" dirty="0" smtClean="0">
              <a:solidFill>
                <a:srgbClr val="FF0000"/>
              </a:solidFill>
            </a:endParaRPr>
          </a:p>
          <a:p>
            <a:pPr marL="342900" indent="-342900" algn="just" rtl="0">
              <a:buFont typeface="Wingdings" pitchFamily="2" charset="2"/>
              <a:buChar char="Ø"/>
            </a:pPr>
            <a:r>
              <a:rPr lang="tr" sz="2400" b="1" i="0" u="none" baseline="0" dirty="0">
                <a:solidFill>
                  <a:srgbClr val="FF0000"/>
                </a:solidFill>
              </a:rPr>
              <a:t>Grup 2 için özel sorular:</a:t>
            </a:r>
          </a:p>
          <a:p>
            <a:pPr marL="342900" indent="-342900" algn="just" rtl="0">
              <a:buFont typeface="Wingdings" pitchFamily="2" charset="2"/>
              <a:buChar char="Ø"/>
            </a:pPr>
            <a:endParaRPr lang="tr" b="1" dirty="0"/>
          </a:p>
          <a:p>
            <a:pPr marL="342900" indent="-342900" algn="l" rtl="0">
              <a:buFont typeface="Arial" panose="020B0604020202020204" pitchFamily="34" charset="0"/>
              <a:buChar char="•"/>
            </a:pPr>
            <a:r>
              <a:rPr lang="tr" sz="2000" b="0" i="1" u="none" baseline="0" dirty="0"/>
              <a:t>İSS'lere ne tür talepler gönderilmelidir?</a:t>
            </a:r>
            <a:endParaRPr lang="tr" sz="2000" i="1" dirty="0"/>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dirty="0"/>
              <a:t>Ne tür elektronik deliller aranacak?</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dirty="0"/>
              <a:t>İlk şüpheliler nasıl tespit edilecek?</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dirty="0"/>
              <a:t>Hangi ek soruşturma eylemleri gerçekleştirilecek?</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dirty="0"/>
              <a:t>Oturum açma bilgilerinin edinilmesi?</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dirty="0"/>
              <a:t>Finansal işlemler nasıl teyit edilecek?</a:t>
            </a:r>
          </a:p>
          <a:p>
            <a:pPr marL="342900" indent="-342900" algn="l" rtl="0">
              <a:buFont typeface="Arial" panose="020B0604020202020204" pitchFamily="34" charset="0"/>
              <a:buChar char="•"/>
            </a:pPr>
            <a:endParaRPr lang="tr" sz="2000" i="1" dirty="0"/>
          </a:p>
          <a:p>
            <a:pPr marL="342900" indent="-342900" algn="l" rtl="0">
              <a:buFont typeface="Arial" panose="020B0604020202020204" pitchFamily="34" charset="0"/>
              <a:buChar char="•"/>
            </a:pPr>
            <a:r>
              <a:rPr lang="tr" sz="2000" b="0" i="1" u="none" baseline="0" dirty="0"/>
              <a:t>Ek bir suç eylemi niteliği ne olmalıdır?</a:t>
            </a:r>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cstate="print"/>
          <a:stretch>
            <a:fillRect/>
          </a:stretch>
        </p:blipFill>
        <p:spPr>
          <a:xfrm>
            <a:off x="6198780" y="2887766"/>
            <a:ext cx="2945219" cy="1598043"/>
          </a:xfrm>
          <a:prstGeom prst="rect">
            <a:avLst/>
          </a:prstGeom>
        </p:spPr>
      </p:pic>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24</a:t>
            </a:fld>
            <a:endParaRPr lang="tr" dirty="0"/>
          </a:p>
        </p:txBody>
      </p:sp>
    </p:spTree>
    <p:extLst>
      <p:ext uri="{BB962C8B-B14F-4D97-AF65-F5344CB8AC3E}">
        <p14:creationId xmlns:p14="http://schemas.microsoft.com/office/powerpoint/2010/main" xmlns="" val="22825154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endParaRPr lang="tr" sz="3200" dirty="0" smtClean="0">
              <a:latin typeface="Verdana" panose="020B0604030504040204" pitchFamily="34" charset="0"/>
              <a:ea typeface="Verdana" panose="020B0604030504040204" pitchFamily="34" charset="0"/>
            </a:endParaRPr>
          </a:p>
          <a:p>
            <a:pPr algn="r" rtl="0"/>
            <a:r>
              <a:rPr lang="tr" sz="3200" b="0" i="0" u="none" baseline="0">
                <a:latin typeface="Verdana" panose="020B0604030504040204" pitchFamily="34" charset="0"/>
                <a:ea typeface="Verdana" panose="020B0604030504040204" pitchFamily="34" charset="0"/>
              </a:rPr>
              <a:t>Vaka Çalışması</a:t>
            </a:r>
          </a:p>
          <a:p>
            <a:pPr algn="r" rtl="0"/>
            <a:endParaRPr lang="tr" sz="3200"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xmlns="" id="{7FA81925-418B-D44C-9255-2AEBBFBC0ADA}"/>
              </a:ext>
            </a:extLst>
          </p:cNvPr>
          <p:cNvSpPr/>
          <p:nvPr/>
        </p:nvSpPr>
        <p:spPr>
          <a:xfrm>
            <a:off x="103620" y="937235"/>
            <a:ext cx="6052630" cy="5632311"/>
          </a:xfrm>
          <a:prstGeom prst="rect">
            <a:avLst/>
          </a:prstGeom>
        </p:spPr>
        <p:txBody>
          <a:bodyPr wrap="square">
            <a:spAutoFit/>
          </a:bodyPr>
          <a:lstStyle/>
          <a:p>
            <a:pPr algn="just" rtl="0"/>
            <a:endParaRPr lang="tr" b="1" dirty="0"/>
          </a:p>
          <a:p>
            <a:pPr marL="342900" indent="-342900" algn="just" rtl="0">
              <a:buFont typeface="Wingdings" pitchFamily="2" charset="2"/>
              <a:buChar char="Ø"/>
            </a:pPr>
            <a:r>
              <a:rPr lang="tr" sz="2400" b="1" i="0" u="none" baseline="0">
                <a:solidFill>
                  <a:srgbClr val="FF0000"/>
                </a:solidFill>
              </a:rPr>
              <a:t>Grup 3 için özel sorular:</a:t>
            </a:r>
          </a:p>
          <a:p>
            <a:pPr marL="342900" indent="-342900" algn="just" rtl="0">
              <a:buFont typeface="Wingdings" pitchFamily="2" charset="2"/>
              <a:buChar char="Ø"/>
            </a:pPr>
            <a:endParaRPr lang="tr" b="1" dirty="0"/>
          </a:p>
          <a:p>
            <a:pPr marL="342900" lvl="0" indent="-342900" algn="l" rtl="0" fontAlgn="base">
              <a:spcBef>
                <a:spcPct val="0"/>
              </a:spcBef>
              <a:spcAft>
                <a:spcPct val="0"/>
              </a:spcAft>
              <a:buFont typeface="Arial" panose="020B0604020202020204" pitchFamily="34" charset="0"/>
              <a:buChar char="•"/>
            </a:pPr>
            <a:r>
              <a:rPr lang="tr" sz="2000" b="0" i="1" u="none" baseline="0">
                <a:solidFill>
                  <a:prstClr val="black"/>
                </a:solidFill>
                <a:ea typeface="ＭＳ Ｐゴシック" pitchFamily="34" charset="-128"/>
              </a:rPr>
              <a:t>B Ülkesindeki hesapların varlığını ne tür elektronik deliller gösterecek?</a:t>
            </a:r>
          </a:p>
          <a:p>
            <a:pPr lvl="0" algn="l" rtl="0" fontAlgn="base">
              <a:spcBef>
                <a:spcPct val="0"/>
              </a:spcBef>
              <a:spcAft>
                <a:spcPct val="0"/>
              </a:spcAft>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a:solidFill>
                  <a:prstClr val="black"/>
                </a:solidFill>
                <a:ea typeface="ＭＳ Ｐゴシック" pitchFamily="34" charset="-128"/>
              </a:rPr>
              <a:t>Kamu-özel sektör işbirliği mümkün mü ve nasıl?</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a:solidFill>
                  <a:prstClr val="black"/>
                </a:solidFill>
                <a:ea typeface="ＭＳ Ｐゴシック" pitchFamily="34" charset="-128"/>
              </a:rPr>
              <a:t>B Ülkesinden hangi işlemler istenecek ve nasıl?</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a:solidFill>
                  <a:prstClr val="black"/>
                </a:solidFill>
                <a:ea typeface="ＭＳ Ｐゴシック" pitchFamily="34" charset="-128"/>
              </a:rPr>
              <a:t>C Ülkesindeki hesaplarla ilgili bilgilerle ne yapılmalı?</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a:solidFill>
                  <a:prstClr val="black"/>
                </a:solidFill>
                <a:ea typeface="ＭＳ Ｐゴシック" pitchFamily="34" charset="-128"/>
              </a:rPr>
              <a:t>C Ülkesinden hangi işlemler istenecek ve nasıl?</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a:solidFill>
                  <a:prstClr val="black"/>
                </a:solidFill>
                <a:ea typeface="ＭＳ Ｐゴシック" pitchFamily="34" charset="-128"/>
              </a:rPr>
              <a:t>A Ülkesinden hangi işlemler istenmelidir?</a:t>
            </a:r>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4" cstate="print"/>
          <a:stretch>
            <a:fillRect/>
          </a:stretch>
        </p:blipFill>
        <p:spPr>
          <a:xfrm>
            <a:off x="5879804" y="2887766"/>
            <a:ext cx="3264195" cy="1598043"/>
          </a:xfrm>
          <a:prstGeom prst="rect">
            <a:avLst/>
          </a:prstGeom>
        </p:spPr>
      </p:pic>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25</a:t>
            </a:fld>
            <a:endParaRPr lang="tr" dirty="0"/>
          </a:p>
        </p:txBody>
      </p:sp>
    </p:spTree>
    <p:extLst>
      <p:ext uri="{BB962C8B-B14F-4D97-AF65-F5344CB8AC3E}">
        <p14:creationId xmlns:p14="http://schemas.microsoft.com/office/powerpoint/2010/main" xmlns="" val="29502406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endParaRPr lang="tr" sz="3200" dirty="0" smtClean="0">
              <a:latin typeface="Verdana" panose="020B0604030504040204" pitchFamily="34" charset="0"/>
              <a:ea typeface="Verdana" panose="020B0604030504040204" pitchFamily="34" charset="0"/>
            </a:endParaRPr>
          </a:p>
          <a:p>
            <a:pPr algn="r" rtl="0"/>
            <a:r>
              <a:rPr lang="tr" sz="3200" b="0" i="0" u="none" baseline="0">
                <a:latin typeface="Verdana" panose="020B0604030504040204" pitchFamily="34" charset="0"/>
                <a:ea typeface="Verdana" panose="020B0604030504040204" pitchFamily="34" charset="0"/>
              </a:rPr>
              <a:t>Vaka Çalışması</a:t>
            </a:r>
          </a:p>
          <a:p>
            <a:pPr algn="r" rtl="0"/>
            <a:endParaRPr lang="tr" sz="3200"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xmlns="" id="{7FA81925-418B-D44C-9255-2AEBBFBC0ADA}"/>
              </a:ext>
            </a:extLst>
          </p:cNvPr>
          <p:cNvSpPr/>
          <p:nvPr/>
        </p:nvSpPr>
        <p:spPr>
          <a:xfrm>
            <a:off x="130982" y="855242"/>
            <a:ext cx="5546804" cy="5663089"/>
          </a:xfrm>
          <a:prstGeom prst="rect">
            <a:avLst/>
          </a:prstGeom>
        </p:spPr>
        <p:txBody>
          <a:bodyPr wrap="square">
            <a:spAutoFit/>
          </a:bodyPr>
          <a:lstStyle/>
          <a:p>
            <a:pPr algn="just" rtl="0"/>
            <a:endParaRPr lang="tr" b="1" dirty="0"/>
          </a:p>
          <a:p>
            <a:pPr marL="342900" lvl="0" indent="-342900" algn="just" rtl="0" fontAlgn="base">
              <a:spcBef>
                <a:spcPct val="0"/>
              </a:spcBef>
              <a:spcAft>
                <a:spcPct val="0"/>
              </a:spcAft>
              <a:buFont typeface="Wingdings" pitchFamily="2" charset="2"/>
              <a:buChar char="Ø"/>
            </a:pPr>
            <a:r>
              <a:rPr lang="tr" sz="2400" b="1" i="0" u="none" baseline="0" dirty="0">
                <a:solidFill>
                  <a:srgbClr val="FF0000"/>
                </a:solidFill>
                <a:ea typeface="ＭＳ Ｐゴシック" pitchFamily="34" charset="-128"/>
              </a:rPr>
              <a:t>Grup 4 için özel sorular:</a:t>
            </a:r>
          </a:p>
          <a:p>
            <a:pPr marL="342900" lvl="0" indent="-342900" algn="just" rtl="0" fontAlgn="base">
              <a:spcBef>
                <a:spcPct val="0"/>
              </a:spcBef>
              <a:spcAft>
                <a:spcPct val="0"/>
              </a:spcAft>
              <a:buFont typeface="Wingdings" pitchFamily="2" charset="2"/>
              <a:buChar char="Ø"/>
            </a:pPr>
            <a:endParaRPr lang="tr" sz="2000" b="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dirty="0">
                <a:solidFill>
                  <a:prstClr val="black"/>
                </a:solidFill>
                <a:ea typeface="ＭＳ Ｐゴシック" pitchFamily="34" charset="-128"/>
              </a:rPr>
              <a:t>Şimdi B Ülkesinde ne tür elektronik deliller aranacak?</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dirty="0">
                <a:solidFill>
                  <a:prstClr val="black"/>
                </a:solidFill>
                <a:ea typeface="ＭＳ Ｐゴシック" pitchFamily="34" charset="-128"/>
              </a:rPr>
              <a:t>Yine kamu-özel sektör işbirliği mümkün mü ve nasıl?</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dirty="0">
                <a:solidFill>
                  <a:prstClr val="black"/>
                </a:solidFill>
                <a:ea typeface="ＭＳ Ｐゴシック" pitchFamily="34" charset="-128"/>
              </a:rPr>
              <a:t>A Ülkesindeki soruşturma şimdi ne yönde ilerleyecek?</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dirty="0">
                <a:solidFill>
                  <a:prstClr val="black"/>
                </a:solidFill>
                <a:ea typeface="ＭＳ Ｐゴシック" pitchFamily="34" charset="-128"/>
              </a:rPr>
              <a:t>A Ülkesinde hangi işllemler gerçekleştirilecek ve nasıl?</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dirty="0">
                <a:solidFill>
                  <a:prstClr val="black"/>
                </a:solidFill>
                <a:ea typeface="ＭＳ Ｐゴシック" pitchFamily="34" charset="-128"/>
              </a:rPr>
              <a:t>Delil olarak sosyal medya ve VOIP?</a:t>
            </a:r>
          </a:p>
          <a:p>
            <a:pPr marL="342900" lvl="0" indent="-342900" algn="l" rtl="0" fontAlgn="base">
              <a:spcBef>
                <a:spcPct val="0"/>
              </a:spcBef>
              <a:spcAft>
                <a:spcPct val="0"/>
              </a:spcAft>
              <a:buFont typeface="Arial" panose="020B0604020202020204" pitchFamily="34" charset="0"/>
              <a:buChar char="•"/>
            </a:pPr>
            <a:endParaRPr lang="tr" sz="2000" i="1" dirty="0">
              <a:solidFill>
                <a:prstClr val="black"/>
              </a:solidFill>
              <a:ea typeface="ＭＳ Ｐゴシック" pitchFamily="34" charset="-128"/>
            </a:endParaRPr>
          </a:p>
          <a:p>
            <a:pPr marL="342900" lvl="0" indent="-342900" algn="l" rtl="0" fontAlgn="base">
              <a:spcBef>
                <a:spcPct val="0"/>
              </a:spcBef>
              <a:spcAft>
                <a:spcPct val="0"/>
              </a:spcAft>
              <a:buFont typeface="Arial" panose="020B0604020202020204" pitchFamily="34" charset="0"/>
              <a:buChar char="•"/>
            </a:pPr>
            <a:r>
              <a:rPr lang="tr" sz="2000" b="0" i="1" u="none" baseline="0" dirty="0">
                <a:solidFill>
                  <a:prstClr val="black"/>
                </a:solidFill>
                <a:ea typeface="ＭＳ Ｐゴシック" pitchFamily="34" charset="-128"/>
              </a:rPr>
              <a:t>E Ülkesinden hangi işlemler istenmelidir? </a:t>
            </a:r>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4" cstate="print"/>
          <a:stretch>
            <a:fillRect/>
          </a:stretch>
        </p:blipFill>
        <p:spPr>
          <a:xfrm>
            <a:off x="5677786" y="2887766"/>
            <a:ext cx="3466214" cy="1598043"/>
          </a:xfrm>
          <a:prstGeom prst="rect">
            <a:avLst/>
          </a:prstGeom>
        </p:spPr>
      </p:pic>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26</a:t>
            </a:fld>
            <a:endParaRPr lang="tr" dirty="0"/>
          </a:p>
        </p:txBody>
      </p:sp>
    </p:spTree>
    <p:extLst>
      <p:ext uri="{BB962C8B-B14F-4D97-AF65-F5344CB8AC3E}">
        <p14:creationId xmlns:p14="http://schemas.microsoft.com/office/powerpoint/2010/main" xmlns="" val="292275984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defRPr/>
            </a:pPr>
            <a:fld id="{0E1F2CE5-82EE-4D86-A1BA-A62E2F853B8E}" type="slidenum">
              <a:rPr/>
              <a:pPr algn="r" rtl="0">
                <a:defRPr/>
              </a:pPr>
              <a:t>27</a:t>
            </a:fld>
            <a:endParaRPr lang="tr"/>
          </a:p>
        </p:txBody>
      </p:sp>
      <p:sp>
        <p:nvSpPr>
          <p:cNvPr id="4" name="Text Placeholder 3"/>
          <p:cNvSpPr>
            <a:spLocks noGrp="1"/>
          </p:cNvSpPr>
          <p:nvPr>
            <p:ph type="body" sz="quarter" idx="11"/>
          </p:nvPr>
        </p:nvSpPr>
        <p:spPr/>
        <p:txBody>
          <a:bodyPr/>
          <a:lstStyle/>
          <a:p>
            <a:pPr algn="r" rtl="0"/>
            <a:r>
              <a:rPr lang="tr" b="0" i="0" u="none" baseline="0">
                <a:latin typeface="Verdana" panose="020B0604030504040204" pitchFamily="34" charset="0"/>
                <a:ea typeface="Verdana" panose="020B0604030504040204" pitchFamily="34" charset="0"/>
              </a:rPr>
              <a:t>Vaka çalışması</a:t>
            </a:r>
            <a:endParaRPr lang="tr" dirty="0">
              <a:latin typeface="Verdana" panose="020B0604030504040204" pitchFamily="34" charset="0"/>
              <a:ea typeface="Verdana" panose="020B0604030504040204" pitchFamily="34" charset="0"/>
            </a:endParaRP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2239683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defRPr/>
            </a:pPr>
            <a:fld id="{0E1F2CE5-82EE-4D86-A1BA-A62E2F853B8E}" type="slidenum">
              <a:rPr/>
              <a:pPr algn="r" rtl="0">
                <a:defRPr/>
              </a:pPr>
              <a:t>28</a:t>
            </a:fld>
            <a:endParaRPr lang="tr"/>
          </a:p>
        </p:txBody>
      </p:sp>
      <p:sp>
        <p:nvSpPr>
          <p:cNvPr id="4" name="Text Placeholder 3"/>
          <p:cNvSpPr>
            <a:spLocks noGrp="1"/>
          </p:cNvSpPr>
          <p:nvPr>
            <p:ph type="body" sz="quarter" idx="11"/>
          </p:nvPr>
        </p:nvSpPr>
        <p:spPr/>
        <p:txBody>
          <a:bodyPr/>
          <a:lstStyle/>
          <a:p>
            <a:pPr algn="r" rtl="0"/>
            <a:r>
              <a:rPr lang="tr" b="0" i="0" u="none" baseline="0">
                <a:latin typeface="Verdana" panose="020B0604030504040204" pitchFamily="34" charset="0"/>
                <a:ea typeface="Verdana" panose="020B0604030504040204" pitchFamily="34" charset="0"/>
              </a:rPr>
              <a:t>Vaka çalışması</a:t>
            </a:r>
            <a:endParaRPr lang="tr" dirty="0">
              <a:latin typeface="Verdana" panose="020B0604030504040204" pitchFamily="34" charset="0"/>
              <a:ea typeface="Verdana" panose="020B0604030504040204" pitchFamily="34" charset="0"/>
            </a:endParaRPr>
          </a:p>
        </p:txBody>
      </p:sp>
      <p:pic>
        <p:nvPicPr>
          <p:cNvPr id="5" name="Picture 4">
            <a:extLst>
              <a:ext uri="{FF2B5EF4-FFF2-40B4-BE49-F238E27FC236}">
                <a16:creationId xmlns:a16="http://schemas.microsoft.com/office/drawing/2014/main" xmlns="" id="{0F1DC6F3-4C07-9848-B296-763385A163DE}"/>
              </a:ext>
            </a:extLst>
          </p:cNvPr>
          <p:cNvPicPr>
            <a:picLocks noChangeAspect="1"/>
          </p:cNvPicPr>
          <p:nvPr/>
        </p:nvPicPr>
        <p:blipFill>
          <a:blip r:embed="rId2" cstate="print"/>
          <a:stretch>
            <a:fillRect/>
          </a:stretch>
        </p:blipFill>
        <p:spPr>
          <a:xfrm>
            <a:off x="2160563" y="2424234"/>
            <a:ext cx="4822874" cy="2009531"/>
          </a:xfrm>
          <a:prstGeom prst="rect">
            <a:avLst/>
          </a:prstGeom>
        </p:spPr>
      </p:pic>
      <p:sp>
        <p:nvSpPr>
          <p:cNvPr id="3" name="Metin kutusu 2"/>
          <p:cNvSpPr txBox="1"/>
          <p:nvPr/>
        </p:nvSpPr>
        <p:spPr>
          <a:xfrm>
            <a:off x="2296029" y="2993241"/>
            <a:ext cx="4928859" cy="769441"/>
          </a:xfrm>
          <a:prstGeom prst="rect">
            <a:avLst/>
          </a:prstGeom>
          <a:solidFill>
            <a:schemeClr val="bg1"/>
          </a:solidFill>
        </p:spPr>
        <p:txBody>
          <a:bodyPr wrap="square" rtlCol="0">
            <a:spAutoFit/>
          </a:bodyPr>
          <a:lstStyle/>
          <a:p>
            <a:r>
              <a:rPr lang="tr-TR" sz="4400" dirty="0" smtClean="0"/>
              <a:t>İşe koyulalım.</a:t>
            </a:r>
            <a:endParaRPr lang="tr-TR" sz="4400" dirty="0"/>
          </a:p>
        </p:txBody>
      </p:sp>
    </p:spTree>
    <p:extLst>
      <p:ext uri="{BB962C8B-B14F-4D97-AF65-F5344CB8AC3E}">
        <p14:creationId xmlns:p14="http://schemas.microsoft.com/office/powerpoint/2010/main" xmlns="" val="31706355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lgn="r" rtl="0">
              <a:defRPr/>
            </a:pPr>
            <a:fld id="{0E1F2CE5-82EE-4D86-A1BA-A62E2F853B8E}" type="slidenum">
              <a:rPr/>
              <a:pPr algn="r" rtl="0">
                <a:defRPr/>
              </a:pPr>
              <a:t>29</a:t>
            </a:fld>
            <a:endParaRPr lang="tr"/>
          </a:p>
        </p:txBody>
      </p:sp>
      <p:sp>
        <p:nvSpPr>
          <p:cNvPr id="11" name="Text Placeholder 3"/>
          <p:cNvSpPr>
            <a:spLocks noGrp="1"/>
          </p:cNvSpPr>
          <p:nvPr>
            <p:ph type="body" sz="quarter" idx="11"/>
          </p:nvPr>
        </p:nvSpPr>
        <p:spPr>
          <a:xfrm>
            <a:off x="2811463" y="0"/>
            <a:ext cx="6332537" cy="1035050"/>
          </a:xfrm>
        </p:spPr>
        <p:txBody>
          <a:bodyPr/>
          <a:lstStyle/>
          <a:p>
            <a:pPr algn="r" rtl="0"/>
            <a:r>
              <a:rPr lang="tr" b="0" i="0" u="none" baseline="0">
                <a:latin typeface="Verdana" panose="020B0604030504040204" pitchFamily="34" charset="0"/>
                <a:ea typeface="Verdana" panose="020B0604030504040204" pitchFamily="34" charset="0"/>
              </a:rPr>
              <a:t>Vaka çalışması</a:t>
            </a:r>
            <a:endParaRPr lang="tr" dirty="0">
              <a:latin typeface="Verdana" panose="020B0604030504040204" pitchFamily="34" charset="0"/>
              <a:ea typeface="Verdana" panose="020B0604030504040204" pitchFamily="34" charset="0"/>
            </a:endParaRPr>
          </a:p>
        </p:txBody>
      </p:sp>
      <p:sp>
        <p:nvSpPr>
          <p:cNvPr id="13" name="Rectangle 12"/>
          <p:cNvSpPr/>
          <p:nvPr/>
        </p:nvSpPr>
        <p:spPr>
          <a:xfrm>
            <a:off x="595423" y="3913633"/>
            <a:ext cx="4572000" cy="1323439"/>
          </a:xfrm>
          <a:prstGeom prst="rect">
            <a:avLst/>
          </a:prstGeom>
        </p:spPr>
        <p:txBody>
          <a:bodyPr>
            <a:spAutoFit/>
          </a:bodyPr>
          <a:lstStyle/>
          <a:p>
            <a:pPr algn="l" rtl="0"/>
            <a:r>
              <a:rPr lang="tr" sz="4000" b="1" i="0" u="none" baseline="0">
                <a:latin typeface="+mj-lt"/>
              </a:rPr>
              <a:t>Bölüm Dört</a:t>
            </a:r>
            <a:r>
              <a:rPr lang="tr" sz="4000" b="1">
                <a:latin typeface="+mj-lt"/>
              </a:rPr>
              <a:t/>
            </a:r>
            <a:br>
              <a:rPr lang="tr" sz="4000" b="1">
                <a:latin typeface="+mj-lt"/>
              </a:rPr>
            </a:br>
            <a:r>
              <a:rPr lang="tr" sz="4000" b="1" i="0" u="none" baseline="0">
                <a:latin typeface="+mj-lt"/>
              </a:rPr>
              <a:t>Grup Raporu</a:t>
            </a:r>
            <a:endParaRPr lang="tr" sz="4000" b="1" dirty="0">
              <a:latin typeface="+mj-lt"/>
            </a:endParaRPr>
          </a:p>
        </p:txBody>
      </p:sp>
    </p:spTree>
    <p:extLst>
      <p:ext uri="{BB962C8B-B14F-4D97-AF65-F5344CB8AC3E}">
        <p14:creationId xmlns:p14="http://schemas.microsoft.com/office/powerpoint/2010/main" xmlns="" val="11464458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B517EF97-6CC0-48A9-BC0E-433EC7B55211}" type="slidenum">
              <a:rPr/>
              <a:pPr algn="r" rtl="0"/>
              <a:t>3</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Oturum Hedefleri</a:t>
            </a:r>
          </a:p>
        </p:txBody>
      </p:sp>
      <p:sp>
        <p:nvSpPr>
          <p:cNvPr id="5" name="Rectangle 4">
            <a:extLst>
              <a:ext uri="{FF2B5EF4-FFF2-40B4-BE49-F238E27FC236}">
                <a16:creationId xmlns:a16="http://schemas.microsoft.com/office/drawing/2014/main" xmlns="" id="{7FA81925-418B-D44C-9255-2AEBBFBC0ADA}"/>
              </a:ext>
            </a:extLst>
          </p:cNvPr>
          <p:cNvSpPr/>
          <p:nvPr/>
        </p:nvSpPr>
        <p:spPr>
          <a:xfrm>
            <a:off x="106706" y="1327587"/>
            <a:ext cx="5842990" cy="3637919"/>
          </a:xfrm>
          <a:prstGeom prst="rect">
            <a:avLst/>
          </a:prstGeom>
        </p:spPr>
        <p:txBody>
          <a:bodyPr wrap="square">
            <a:spAutoFit/>
          </a:bodyPr>
          <a:lstStyle/>
          <a:p>
            <a:pPr marL="342900" indent="-342900" algn="l" rtl="0">
              <a:lnSpc>
                <a:spcPct val="80000"/>
              </a:lnSpc>
              <a:buFont typeface="Arial" panose="020B0604020202020204" pitchFamily="34" charset="0"/>
              <a:buChar char="•"/>
            </a:pPr>
            <a:endParaRPr lang="tr" sz="2400" dirty="0" smtClean="0"/>
          </a:p>
          <a:p>
            <a:pPr marL="342900" indent="-342900" algn="l" rtl="0">
              <a:lnSpc>
                <a:spcPct val="80000"/>
              </a:lnSpc>
              <a:buFont typeface="Arial" panose="020B0604020202020204" pitchFamily="34" charset="0"/>
              <a:buChar char="•"/>
            </a:pPr>
            <a:r>
              <a:rPr lang="tr" sz="2400" b="0" i="0" u="none" baseline="0"/>
              <a:t>Grup çalışması ortamında vaka çalışması özetini analiz etmek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Adli Personel için Siber Suçlara İlişkin Temel Eğitimde öğrenilen bilgileri vaka çalışmasında uygulamak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Vaka çalışması sonuçlarını raporlamak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Becerilerin geliştirilmesi açısından sonraki adımların neler olması gerektiğini anlamak</a:t>
            </a:r>
            <a:endParaRPr lang="tr" sz="2400" dirty="0"/>
          </a:p>
        </p:txBody>
      </p:sp>
      <p:pic>
        <p:nvPicPr>
          <p:cNvPr id="7" name="Picture 6">
            <a:extLst>
              <a:ext uri="{FF2B5EF4-FFF2-40B4-BE49-F238E27FC236}">
                <a16:creationId xmlns:a16="http://schemas.microsoft.com/office/drawing/2014/main" xmlns="" id="{EF3A38F1-629E-D64F-8FB1-A26347BAB099}"/>
              </a:ext>
            </a:extLst>
          </p:cNvPr>
          <p:cNvPicPr>
            <a:picLocks noChangeAspect="1"/>
          </p:cNvPicPr>
          <p:nvPr/>
        </p:nvPicPr>
        <p:blipFill>
          <a:blip r:embed="rId3" cstate="print"/>
          <a:stretch>
            <a:fillRect/>
          </a:stretch>
        </p:blipFill>
        <p:spPr>
          <a:xfrm>
            <a:off x="6228977" y="2430730"/>
            <a:ext cx="2808317" cy="2150117"/>
          </a:xfrm>
          <a:prstGeom prst="rect">
            <a:avLst/>
          </a:prstGeom>
        </p:spPr>
      </p:pic>
    </p:spTree>
    <p:extLst>
      <p:ext uri="{BB962C8B-B14F-4D97-AF65-F5344CB8AC3E}">
        <p14:creationId xmlns:p14="http://schemas.microsoft.com/office/powerpoint/2010/main" xmlns="" val="13014096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lgn="r" rtl="0">
              <a:defRPr/>
            </a:pPr>
            <a:fld id="{0E1F2CE5-82EE-4D86-A1BA-A62E2F853B8E}" type="slidenum">
              <a:rPr/>
              <a:pPr algn="r" rtl="0">
                <a:defRPr/>
              </a:pPr>
              <a:t>30</a:t>
            </a:fld>
            <a:endParaRPr lang="tr"/>
          </a:p>
        </p:txBody>
      </p:sp>
      <p:sp>
        <p:nvSpPr>
          <p:cNvPr id="11" name="Text Placeholder 3"/>
          <p:cNvSpPr>
            <a:spLocks noGrp="1"/>
          </p:cNvSpPr>
          <p:nvPr>
            <p:ph type="body" sz="quarter" idx="11"/>
          </p:nvPr>
        </p:nvSpPr>
        <p:spPr>
          <a:xfrm>
            <a:off x="2811463" y="0"/>
            <a:ext cx="6332537" cy="1035050"/>
          </a:xfrm>
        </p:spPr>
        <p:txBody>
          <a:bodyPr/>
          <a:lstStyle/>
          <a:p>
            <a:pPr algn="r" rtl="0"/>
            <a:r>
              <a:rPr lang="tr" b="0" i="0" u="none" baseline="0">
                <a:latin typeface="Verdana" panose="020B0604030504040204" pitchFamily="34" charset="0"/>
                <a:ea typeface="Verdana" panose="020B0604030504040204" pitchFamily="34" charset="0"/>
              </a:rPr>
              <a:t>Vaka çalışması</a:t>
            </a:r>
            <a:endParaRPr lang="tr" dirty="0">
              <a:latin typeface="Verdana" panose="020B0604030504040204" pitchFamily="34" charset="0"/>
              <a:ea typeface="Verdana" panose="020B0604030504040204" pitchFamily="34" charset="0"/>
            </a:endParaRPr>
          </a:p>
        </p:txBody>
      </p:sp>
      <p:graphicFrame>
        <p:nvGraphicFramePr>
          <p:cNvPr id="5" name="Diagram 4">
            <a:extLst>
              <a:ext uri="{FF2B5EF4-FFF2-40B4-BE49-F238E27FC236}">
                <a16:creationId xmlns:a16="http://schemas.microsoft.com/office/drawing/2014/main" xmlns="" id="{8DC8448A-50C6-47D4-949D-D903CF333351}"/>
              </a:ext>
            </a:extLst>
          </p:cNvPr>
          <p:cNvGraphicFramePr/>
          <p:nvPr>
            <p:extLst>
              <p:ext uri="{D42A27DB-BD31-4B8C-83A1-F6EECF244321}">
                <p14:modId xmlns:p14="http://schemas.microsoft.com/office/powerpoint/2010/main" xmlns="" val="2624858654"/>
              </p:ext>
            </p:extLst>
          </p:nvPr>
        </p:nvGraphicFramePr>
        <p:xfrm>
          <a:off x="1071981" y="1208690"/>
          <a:ext cx="7000037" cy="50449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6"/>
          <p:cNvSpPr>
            <a:spLocks noGrp="1"/>
          </p:cNvSpPr>
          <p:nvPr>
            <p:ph type="title"/>
          </p:nvPr>
        </p:nvSpPr>
        <p:spPr>
          <a:xfrm>
            <a:off x="593093" y="2893974"/>
            <a:ext cx="7886700" cy="1500187"/>
          </a:xfrm>
        </p:spPr>
        <p:txBody>
          <a:bodyPr/>
          <a:lstStyle/>
          <a:p>
            <a:pPr lvl="0" algn="ctr" defTabSz="457200" rtl="0" fontAlgn="base">
              <a:lnSpc>
                <a:spcPct val="80000"/>
              </a:lnSpc>
              <a:spcAft>
                <a:spcPct val="0"/>
              </a:spcAft>
            </a:pPr>
            <a:r>
              <a:rPr lang="tr" sz="3200" cap="none">
                <a:solidFill>
                  <a:prstClr val="black"/>
                </a:solidFill>
                <a:latin typeface="Arial" pitchFamily="34" charset="0"/>
                <a:ea typeface="ＭＳ Ｐゴシック" pitchFamily="34" charset="-128"/>
                <a:cs typeface="+mn-cs"/>
              </a:rPr>
              <a:t/>
            </a:r>
            <a:br>
              <a:rPr lang="tr" sz="3200" cap="none">
                <a:solidFill>
                  <a:prstClr val="black"/>
                </a:solidFill>
                <a:latin typeface="Arial" pitchFamily="34" charset="0"/>
                <a:ea typeface="ＭＳ Ｐゴシック" pitchFamily="34" charset="-128"/>
                <a:cs typeface="+mn-cs"/>
              </a:rPr>
            </a:br>
            <a:endParaRPr lang="tr" dirty="0"/>
          </a:p>
        </p:txBody>
      </p:sp>
    </p:spTree>
    <p:extLst>
      <p:ext uri="{BB962C8B-B14F-4D97-AF65-F5344CB8AC3E}">
        <p14:creationId xmlns:p14="http://schemas.microsoft.com/office/powerpoint/2010/main" xmlns="" val="13051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graphicEl>
                                              <a:dgm id="{25FF0AF6-0F9B-4564-8F59-531EF8B4C838}"/>
                                            </p:graphicEl>
                                          </p:spTgt>
                                        </p:tgtEl>
                                        <p:attrNameLst>
                                          <p:attrName>style.visibility</p:attrName>
                                        </p:attrNameLst>
                                      </p:cBhvr>
                                      <p:to>
                                        <p:strVal val="visible"/>
                                      </p:to>
                                    </p:set>
                                    <p:anim calcmode="lin" valueType="num">
                                      <p:cBhvr additive="base">
                                        <p:cTn id="7" dur="500" fill="hold"/>
                                        <p:tgtEl>
                                          <p:spTgt spid="5">
                                            <p:graphicEl>
                                              <a:dgm id="{25FF0AF6-0F9B-4564-8F59-531EF8B4C83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25FF0AF6-0F9B-4564-8F59-531EF8B4C838}"/>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
                                            <p:graphicEl>
                                              <a:dgm id="{7E3EBF11-45EA-455A-A4AB-6FD193E2F19E}"/>
                                            </p:graphicEl>
                                          </p:spTgt>
                                        </p:tgtEl>
                                        <p:attrNameLst>
                                          <p:attrName>style.visibility</p:attrName>
                                        </p:attrNameLst>
                                      </p:cBhvr>
                                      <p:to>
                                        <p:strVal val="visible"/>
                                      </p:to>
                                    </p:set>
                                    <p:anim calcmode="lin" valueType="num">
                                      <p:cBhvr additive="base">
                                        <p:cTn id="13" dur="500" fill="hold"/>
                                        <p:tgtEl>
                                          <p:spTgt spid="5">
                                            <p:graphicEl>
                                              <a:dgm id="{7E3EBF11-45EA-455A-A4AB-6FD193E2F19E}"/>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7E3EBF11-45EA-455A-A4AB-6FD193E2F19E}"/>
                                            </p:graphic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5">
                                            <p:graphicEl>
                                              <a:dgm id="{2EB2D00E-EF3D-4380-852E-C53664D906D5}"/>
                                            </p:graphicEl>
                                          </p:spTgt>
                                        </p:tgtEl>
                                        <p:attrNameLst>
                                          <p:attrName>style.visibility</p:attrName>
                                        </p:attrNameLst>
                                      </p:cBhvr>
                                      <p:to>
                                        <p:strVal val="visible"/>
                                      </p:to>
                                    </p:set>
                                    <p:anim calcmode="lin" valueType="num">
                                      <p:cBhvr additive="base">
                                        <p:cTn id="17" dur="500" fill="hold"/>
                                        <p:tgtEl>
                                          <p:spTgt spid="5">
                                            <p:graphicEl>
                                              <a:dgm id="{2EB2D00E-EF3D-4380-852E-C53664D906D5}"/>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2EB2D00E-EF3D-4380-852E-C53664D906D5}"/>
                                            </p:graphic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5">
                                            <p:graphicEl>
                                              <a:dgm id="{FC7770C3-5526-458A-BC2A-94CDDCCA40D9}"/>
                                            </p:graphicEl>
                                          </p:spTgt>
                                        </p:tgtEl>
                                        <p:attrNameLst>
                                          <p:attrName>style.visibility</p:attrName>
                                        </p:attrNameLst>
                                      </p:cBhvr>
                                      <p:to>
                                        <p:strVal val="visible"/>
                                      </p:to>
                                    </p:set>
                                    <p:anim calcmode="lin" valueType="num">
                                      <p:cBhvr additive="base">
                                        <p:cTn id="23" dur="500" fill="hold"/>
                                        <p:tgtEl>
                                          <p:spTgt spid="5">
                                            <p:graphicEl>
                                              <a:dgm id="{FC7770C3-5526-458A-BC2A-94CDDCCA40D9}"/>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graphicEl>
                                              <a:dgm id="{FC7770C3-5526-458A-BC2A-94CDDCCA40D9}"/>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5">
                                            <p:graphicEl>
                                              <a:dgm id="{4876D40E-5D08-40AA-9799-D741009083C6}"/>
                                            </p:graphicEl>
                                          </p:spTgt>
                                        </p:tgtEl>
                                        <p:attrNameLst>
                                          <p:attrName>style.visibility</p:attrName>
                                        </p:attrNameLst>
                                      </p:cBhvr>
                                      <p:to>
                                        <p:strVal val="visible"/>
                                      </p:to>
                                    </p:set>
                                    <p:anim calcmode="lin" valueType="num">
                                      <p:cBhvr additive="base">
                                        <p:cTn id="27" dur="500" fill="hold"/>
                                        <p:tgtEl>
                                          <p:spTgt spid="5">
                                            <p:graphicEl>
                                              <a:dgm id="{4876D40E-5D08-40AA-9799-D741009083C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4876D40E-5D08-40AA-9799-D741009083C6}"/>
                                            </p:graphic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5">
                                            <p:graphicEl>
                                              <a:dgm id="{71815630-E4B9-4B38-9C0D-BA9E18304406}"/>
                                            </p:graphicEl>
                                          </p:spTgt>
                                        </p:tgtEl>
                                        <p:attrNameLst>
                                          <p:attrName>style.visibility</p:attrName>
                                        </p:attrNameLst>
                                      </p:cBhvr>
                                      <p:to>
                                        <p:strVal val="visible"/>
                                      </p:to>
                                    </p:set>
                                    <p:anim calcmode="lin" valueType="num">
                                      <p:cBhvr additive="base">
                                        <p:cTn id="33" dur="500" fill="hold"/>
                                        <p:tgtEl>
                                          <p:spTgt spid="5">
                                            <p:graphicEl>
                                              <a:dgm id="{71815630-E4B9-4B38-9C0D-BA9E18304406}"/>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graphicEl>
                                              <a:dgm id="{71815630-E4B9-4B38-9C0D-BA9E18304406}"/>
                                            </p:graphicEl>
                                          </p:spTgt>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5">
                                            <p:graphicEl>
                                              <a:dgm id="{3D5F3141-0B64-40AD-8ED1-62F8414D55B7}"/>
                                            </p:graphicEl>
                                          </p:spTgt>
                                        </p:tgtEl>
                                        <p:attrNameLst>
                                          <p:attrName>style.visibility</p:attrName>
                                        </p:attrNameLst>
                                      </p:cBhvr>
                                      <p:to>
                                        <p:strVal val="visible"/>
                                      </p:to>
                                    </p:set>
                                    <p:anim calcmode="lin" valueType="num">
                                      <p:cBhvr additive="base">
                                        <p:cTn id="37" dur="500" fill="hold"/>
                                        <p:tgtEl>
                                          <p:spTgt spid="5">
                                            <p:graphicEl>
                                              <a:dgm id="{3D5F3141-0B64-40AD-8ED1-62F8414D55B7}"/>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3D5F3141-0B64-40AD-8ED1-62F8414D55B7}"/>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defRPr/>
            </a:pPr>
            <a:fld id="{0E1F2CE5-82EE-4D86-A1BA-A62E2F853B8E}" type="slidenum">
              <a:rPr/>
              <a:pPr algn="r" rtl="0">
                <a:defRPr/>
              </a:pPr>
              <a:t>31</a:t>
            </a:fld>
            <a:endParaRPr lang="tr"/>
          </a:p>
        </p:txBody>
      </p:sp>
      <p:sp>
        <p:nvSpPr>
          <p:cNvPr id="4" name="Text Placeholder 3"/>
          <p:cNvSpPr>
            <a:spLocks noGrp="1"/>
          </p:cNvSpPr>
          <p:nvPr>
            <p:ph type="body" sz="quarter" idx="11"/>
          </p:nvPr>
        </p:nvSpPr>
        <p:spPr/>
        <p:txBody>
          <a:bodyPr/>
          <a:lstStyle/>
          <a:p>
            <a:pPr algn="r" rtl="0"/>
            <a:r>
              <a:rPr lang="tr" b="0" i="0" u="none" baseline="0">
                <a:latin typeface="Verdana" panose="020B0604030504040204" pitchFamily="34" charset="0"/>
                <a:ea typeface="Verdana" panose="020B0604030504040204" pitchFamily="34" charset="0"/>
              </a:rPr>
              <a:t>Vaka çalışması</a:t>
            </a:r>
            <a:endParaRPr lang="tr" dirty="0">
              <a:latin typeface="Verdana" panose="020B0604030504040204" pitchFamily="34" charset="0"/>
              <a:ea typeface="Verdana" panose="020B0604030504040204" pitchFamily="34" charset="0"/>
            </a:endParaRP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28853212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lgn="r" rtl="0"/>
            <a:fld id="{49C04F3A-82BD-4011-AADB-1F79FD7DF4BC}" type="slidenum">
              <a:rPr/>
              <a:pPr algn="r" rtl="0"/>
              <a:t>32</a:t>
            </a:fld>
            <a:endParaRPr lang="tr" dirty="0"/>
          </a:p>
        </p:txBody>
      </p:sp>
      <p:sp>
        <p:nvSpPr>
          <p:cNvPr id="6" name="Text Placeholder 5"/>
          <p:cNvSpPr>
            <a:spLocks noGrp="1"/>
          </p:cNvSpPr>
          <p:nvPr>
            <p:ph type="body" sz="quarter" idx="11"/>
          </p:nvPr>
        </p:nvSpPr>
        <p:spPr/>
        <p:txBody>
          <a:bodyPr>
            <a:normAutofit fontScale="77500" lnSpcReduction="20000"/>
          </a:bodyPr>
          <a:lstStyle/>
          <a:p>
            <a:endParaRPr lang="tr" dirty="0" smtClean="0"/>
          </a:p>
          <a:p>
            <a:pPr algn="r" rtl="0"/>
            <a:r>
              <a:rPr lang="tr" b="0" i="0" u="none" baseline="0">
                <a:latin typeface="Verdana" panose="020B0604030504040204" pitchFamily="34" charset="0"/>
                <a:ea typeface="Verdana" panose="020B0604030504040204" pitchFamily="34" charset="0"/>
              </a:rPr>
              <a:t>Siber suçlar konusunda becerilerin geliştirilmesi</a:t>
            </a:r>
          </a:p>
          <a:p>
            <a:endParaRPr lang="tr" dirty="0"/>
          </a:p>
        </p:txBody>
      </p:sp>
      <p:sp>
        <p:nvSpPr>
          <p:cNvPr id="9" name="Rectangle 8"/>
          <p:cNvSpPr/>
          <p:nvPr/>
        </p:nvSpPr>
        <p:spPr>
          <a:xfrm>
            <a:off x="595423" y="3913633"/>
            <a:ext cx="4572000" cy="1323439"/>
          </a:xfrm>
          <a:prstGeom prst="rect">
            <a:avLst/>
          </a:prstGeom>
        </p:spPr>
        <p:txBody>
          <a:bodyPr>
            <a:spAutoFit/>
          </a:bodyPr>
          <a:lstStyle/>
          <a:p>
            <a:pPr algn="l" rtl="0"/>
            <a:r>
              <a:rPr lang="tr" sz="4000" b="1" i="0" u="none" baseline="0">
                <a:latin typeface="+mj-lt"/>
              </a:rPr>
              <a:t>Bölüm Beş</a:t>
            </a:r>
            <a:r>
              <a:rPr lang="tr" sz="4000" b="1">
                <a:latin typeface="+mj-lt"/>
              </a:rPr>
              <a:t/>
            </a:r>
            <a:br>
              <a:rPr lang="tr" sz="4000" b="1">
                <a:latin typeface="+mj-lt"/>
              </a:rPr>
            </a:br>
            <a:r>
              <a:rPr lang="tr" sz="4000" b="1" i="0" u="none" baseline="0">
                <a:latin typeface="+mj-lt"/>
              </a:rPr>
              <a:t>Sonuçlar</a:t>
            </a:r>
            <a:endParaRPr lang="tr" sz="4000" b="1" dirty="0">
              <a:latin typeface="+mj-lt"/>
            </a:endParaRPr>
          </a:p>
        </p:txBody>
      </p:sp>
    </p:spTree>
    <p:extLst>
      <p:ext uri="{BB962C8B-B14F-4D97-AF65-F5344CB8AC3E}">
        <p14:creationId xmlns:p14="http://schemas.microsoft.com/office/powerpoint/2010/main" xmlns="" val="789812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lgn="r" rtl="0"/>
            <a:fld id="{49C04F3A-82BD-4011-AADB-1F79FD7DF4BC}" type="slidenum">
              <a:rPr/>
              <a:pPr algn="r" rtl="0"/>
              <a:t>33</a:t>
            </a:fld>
            <a:endParaRPr lang="tr" dirty="0"/>
          </a:p>
        </p:txBody>
      </p:sp>
      <p:sp>
        <p:nvSpPr>
          <p:cNvPr id="5" name="Text Placeholder 4"/>
          <p:cNvSpPr>
            <a:spLocks noGrp="1"/>
          </p:cNvSpPr>
          <p:nvPr>
            <p:ph type="body" sz="quarter" idx="11"/>
          </p:nvPr>
        </p:nvSpPr>
        <p:spPr/>
        <p:txBody>
          <a:bodyPr>
            <a:normAutofit lnSpcReduction="10000"/>
          </a:bodyPr>
          <a:lstStyle/>
          <a:p>
            <a:endParaRPr lang="tr" b="1" dirty="0" smtClean="0">
              <a:ea typeface="ＭＳ Ｐゴシック" pitchFamily="34" charset="-128"/>
            </a:endParaRPr>
          </a:p>
          <a:p>
            <a:pPr algn="r" rtl="0"/>
            <a:r>
              <a:rPr lang="tr" b="0" i="0" u="none" baseline="0">
                <a:latin typeface="Verdana" panose="020B0604030504040204" pitchFamily="34" charset="0"/>
                <a:ea typeface="Verdana" panose="020B0604030504040204" pitchFamily="34" charset="0"/>
              </a:rPr>
              <a:t>Oturum Hedefleri</a:t>
            </a:r>
          </a:p>
          <a:p>
            <a:endParaRPr lang="tr" dirty="0"/>
          </a:p>
        </p:txBody>
      </p:sp>
      <p:sp>
        <p:nvSpPr>
          <p:cNvPr id="6" name="Rectangle 5">
            <a:extLst>
              <a:ext uri="{FF2B5EF4-FFF2-40B4-BE49-F238E27FC236}">
                <a16:creationId xmlns:a16="http://schemas.microsoft.com/office/drawing/2014/main" xmlns="" id="{7FA81925-418B-D44C-9255-2AEBBFBC0ADA}"/>
              </a:ext>
            </a:extLst>
          </p:cNvPr>
          <p:cNvSpPr/>
          <p:nvPr/>
        </p:nvSpPr>
        <p:spPr>
          <a:xfrm>
            <a:off x="253218" y="1781632"/>
            <a:ext cx="4677508" cy="3613297"/>
          </a:xfrm>
          <a:prstGeom prst="rect">
            <a:avLst/>
          </a:prstGeom>
        </p:spPr>
        <p:txBody>
          <a:bodyPr wrap="square">
            <a:spAutoFit/>
          </a:bodyPr>
          <a:lstStyle/>
          <a:p>
            <a:pPr marL="342900" indent="-342900" algn="l" rtl="0">
              <a:lnSpc>
                <a:spcPct val="80000"/>
              </a:lnSpc>
              <a:buFont typeface="Wingdings" pitchFamily="2" charset="2"/>
              <a:buChar char="ü"/>
            </a:pPr>
            <a:r>
              <a:rPr lang="tr" sz="2200" b="0" i="1" u="none" baseline="0"/>
              <a:t>Grup çalışması ortamında vaka çalışması özetini analiz etmek</a:t>
            </a:r>
          </a:p>
          <a:p>
            <a:pPr marL="342900" indent="-342900" algn="l" rtl="0">
              <a:lnSpc>
                <a:spcPct val="80000"/>
              </a:lnSpc>
              <a:buFont typeface="Wingdings" pitchFamily="2" charset="2"/>
              <a:buChar char="ü"/>
            </a:pPr>
            <a:endParaRPr lang="tr" sz="2200" i="1" dirty="0"/>
          </a:p>
          <a:p>
            <a:pPr marL="342900" indent="-342900" algn="l" rtl="0">
              <a:lnSpc>
                <a:spcPct val="80000"/>
              </a:lnSpc>
              <a:buFont typeface="Wingdings" pitchFamily="2" charset="2"/>
              <a:buChar char="ü"/>
            </a:pPr>
            <a:r>
              <a:rPr lang="tr" sz="2200" b="0" i="1" u="none" baseline="0"/>
              <a:t>Adli Personel için Siber Suçlara İlişkin Temel Eğitimde öğrenilen bilgileri vaka çalışmasında uygulamak</a:t>
            </a:r>
          </a:p>
          <a:p>
            <a:pPr marL="342900" indent="-342900" algn="l" rtl="0">
              <a:lnSpc>
                <a:spcPct val="80000"/>
              </a:lnSpc>
              <a:buFont typeface="Wingdings" pitchFamily="2" charset="2"/>
              <a:buChar char="ü"/>
            </a:pPr>
            <a:endParaRPr lang="tr" sz="2200" i="1" dirty="0"/>
          </a:p>
          <a:p>
            <a:pPr marL="342900" indent="-342900" algn="l" rtl="0">
              <a:lnSpc>
                <a:spcPct val="80000"/>
              </a:lnSpc>
              <a:buFont typeface="Wingdings" pitchFamily="2" charset="2"/>
              <a:buChar char="ü"/>
            </a:pPr>
            <a:r>
              <a:rPr lang="tr" sz="2200" b="0" i="1" u="none" baseline="0"/>
              <a:t>Vaka çalışması sonuçlarını raporlamak</a:t>
            </a:r>
          </a:p>
          <a:p>
            <a:pPr marL="342900" indent="-342900" algn="l" rtl="0">
              <a:lnSpc>
                <a:spcPct val="80000"/>
              </a:lnSpc>
              <a:buFont typeface="Wingdings" pitchFamily="2" charset="2"/>
              <a:buChar char="ü"/>
            </a:pPr>
            <a:endParaRPr lang="tr" sz="2200" i="1" dirty="0"/>
          </a:p>
          <a:p>
            <a:pPr marL="342900" indent="-342900" algn="l" rtl="0">
              <a:lnSpc>
                <a:spcPct val="80000"/>
              </a:lnSpc>
              <a:buFont typeface="Wingdings" pitchFamily="2" charset="2"/>
              <a:buChar char="ü"/>
            </a:pPr>
            <a:r>
              <a:rPr lang="tr" sz="2200" b="0" i="1" u="none" baseline="0"/>
              <a:t>Hala mevcut olan eksiklikleri ve bunun hakkında ne yapılması gerektiğini anlamak</a:t>
            </a:r>
          </a:p>
        </p:txBody>
      </p:sp>
      <p:pic>
        <p:nvPicPr>
          <p:cNvPr id="7" name="Picture 6">
            <a:extLst>
              <a:ext uri="{FF2B5EF4-FFF2-40B4-BE49-F238E27FC236}">
                <a16:creationId xmlns:a16="http://schemas.microsoft.com/office/drawing/2014/main" xmlns="" id="{51CBA50E-27D5-5243-9A0C-152F38DBF9E2}"/>
              </a:ext>
            </a:extLst>
          </p:cNvPr>
          <p:cNvPicPr>
            <a:picLocks noChangeAspect="1"/>
          </p:cNvPicPr>
          <p:nvPr/>
        </p:nvPicPr>
        <p:blipFill>
          <a:blip r:embed="rId3" cstate="print"/>
          <a:stretch>
            <a:fillRect/>
          </a:stretch>
        </p:blipFill>
        <p:spPr>
          <a:xfrm>
            <a:off x="5969131" y="2600972"/>
            <a:ext cx="2808317" cy="2150117"/>
          </a:xfrm>
          <a:prstGeom prst="rect">
            <a:avLst/>
          </a:prstGeom>
        </p:spPr>
      </p:pic>
    </p:spTree>
    <p:extLst>
      <p:ext uri="{BB962C8B-B14F-4D97-AF65-F5344CB8AC3E}">
        <p14:creationId xmlns:p14="http://schemas.microsoft.com/office/powerpoint/2010/main" xmlns="" val="23871623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defRPr/>
            </a:pPr>
            <a:fld id="{0E1F2CE5-82EE-4D86-A1BA-A62E2F853B8E}" type="slidenum">
              <a:rPr/>
              <a:pPr algn="r" rtl="0">
                <a:defRPr/>
              </a:pPr>
              <a:t>34</a:t>
            </a:fld>
            <a:endParaRPr lang="tr"/>
          </a:p>
        </p:txBody>
      </p:sp>
      <p:sp>
        <p:nvSpPr>
          <p:cNvPr id="4" name="Text Placeholder 3"/>
          <p:cNvSpPr>
            <a:spLocks noGrp="1"/>
          </p:cNvSpPr>
          <p:nvPr>
            <p:ph type="body" sz="quarter" idx="11"/>
          </p:nvPr>
        </p:nvSpPr>
        <p:spPr/>
        <p:txBody>
          <a:bodyPr/>
          <a:lstStyle/>
          <a:p>
            <a:pPr algn="r" rtl="0"/>
            <a:r>
              <a:rPr lang="tr" b="0" i="0" u="none" baseline="0">
                <a:latin typeface="Verdana" panose="020B0604030504040204" pitchFamily="34" charset="0"/>
                <a:ea typeface="Verdana" panose="020B0604030504040204" pitchFamily="34" charset="0"/>
              </a:rPr>
              <a:t>Siber suçlar konusunda becerilerin geliştirilmesi</a:t>
            </a: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37333899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Siber suçlar konusunda becerilerin geliştirilmesi</a:t>
            </a:r>
          </a:p>
        </p:txBody>
      </p:sp>
      <p:sp>
        <p:nvSpPr>
          <p:cNvPr id="5" name="Rectangle 4">
            <a:extLst>
              <a:ext uri="{FF2B5EF4-FFF2-40B4-BE49-F238E27FC236}">
                <a16:creationId xmlns:a16="http://schemas.microsoft.com/office/drawing/2014/main" xmlns="" id="{7FA81925-418B-D44C-9255-2AEBBFBC0ADA}"/>
              </a:ext>
            </a:extLst>
          </p:cNvPr>
          <p:cNvSpPr/>
          <p:nvPr/>
        </p:nvSpPr>
        <p:spPr>
          <a:xfrm>
            <a:off x="469146" y="4115732"/>
            <a:ext cx="8933934" cy="1089529"/>
          </a:xfrm>
          <a:prstGeom prst="rect">
            <a:avLst/>
          </a:prstGeom>
        </p:spPr>
        <p:txBody>
          <a:bodyPr wrap="square">
            <a:spAutoFit/>
          </a:bodyPr>
          <a:lstStyle/>
          <a:p>
            <a:pPr algn="l" rtl="0">
              <a:lnSpc>
                <a:spcPct val="80000"/>
              </a:lnSpc>
            </a:pPr>
            <a:r>
              <a:rPr lang="tr" sz="4000" b="1" i="0" u="none" baseline="0">
                <a:latin typeface="+mj-lt"/>
                <a:ea typeface="+mj-ea"/>
                <a:cs typeface="+mj-cs"/>
              </a:rPr>
              <a:t>Bölüm Bir </a:t>
            </a:r>
            <a:r>
              <a:rPr lang="tr" sz="4000" b="1">
                <a:latin typeface="+mj-lt"/>
                <a:ea typeface="+mj-ea"/>
                <a:cs typeface="+mj-cs"/>
              </a:rPr>
              <a:t/>
            </a:r>
            <a:br>
              <a:rPr lang="tr" sz="4000" b="1">
                <a:latin typeface="+mj-lt"/>
                <a:ea typeface="+mj-ea"/>
                <a:cs typeface="+mj-cs"/>
              </a:rPr>
            </a:br>
            <a:r>
              <a:rPr lang="tr" sz="4000" b="1" i="0" u="none" baseline="0">
                <a:latin typeface="+mj-lt"/>
                <a:ea typeface="+mj-ea"/>
                <a:cs typeface="+mj-cs"/>
              </a:rPr>
              <a:t>Giriş</a:t>
            </a:r>
          </a:p>
        </p:txBody>
      </p:sp>
      <p:sp>
        <p:nvSpPr>
          <p:cNvPr id="2" name="Slide Number Placeholder 1"/>
          <p:cNvSpPr>
            <a:spLocks noGrp="1"/>
          </p:cNvSpPr>
          <p:nvPr>
            <p:ph type="sldNum" sz="quarter" idx="12"/>
          </p:nvPr>
        </p:nvSpPr>
        <p:spPr>
          <a:xfrm>
            <a:off x="7010400" y="6590093"/>
            <a:ext cx="2133600" cy="267907"/>
          </a:xfrm>
        </p:spPr>
        <p:txBody>
          <a:bodyPr/>
          <a:lstStyle/>
          <a:p>
            <a:pPr algn="r" rtl="0"/>
            <a:fld id="{B517EF97-6CC0-48A9-BC0E-433EC7B55211}" type="slidenum">
              <a:rPr/>
              <a:pPr algn="r" rtl="0"/>
              <a:t>4</a:t>
            </a:fld>
            <a:endParaRPr lang="tr" dirty="0"/>
          </a:p>
        </p:txBody>
      </p:sp>
    </p:spTree>
    <p:extLst>
      <p:ext uri="{BB962C8B-B14F-4D97-AF65-F5344CB8AC3E}">
        <p14:creationId xmlns:p14="http://schemas.microsoft.com/office/powerpoint/2010/main" xmlns="" val="27455300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987296" y="95343"/>
            <a:ext cx="715670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Giriş</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xmlns="" id="{7FA81925-418B-D44C-9255-2AEBBFBC0ADA}"/>
              </a:ext>
            </a:extLst>
          </p:cNvPr>
          <p:cNvSpPr/>
          <p:nvPr/>
        </p:nvSpPr>
        <p:spPr>
          <a:xfrm>
            <a:off x="110912" y="1419447"/>
            <a:ext cx="5093266" cy="5201424"/>
          </a:xfrm>
          <a:prstGeom prst="rect">
            <a:avLst/>
          </a:prstGeom>
        </p:spPr>
        <p:txBody>
          <a:bodyPr wrap="square">
            <a:spAutoFit/>
          </a:bodyPr>
          <a:lstStyle/>
          <a:p>
            <a:pPr marL="342900" indent="-342900" algn="l" rtl="0">
              <a:buFont typeface="Wingdings" pitchFamily="2" charset="2"/>
              <a:buChar char="Ø"/>
            </a:pPr>
            <a:r>
              <a:rPr lang="tr" sz="2200" b="1" i="0" u="none" baseline="0" dirty="0"/>
              <a:t>Şu ana kadar öğrendiklerimiz:</a:t>
            </a:r>
          </a:p>
          <a:p>
            <a:pPr marL="342900" indent="-342900" algn="l" rtl="0">
              <a:buFont typeface="Wingdings" pitchFamily="2" charset="2"/>
              <a:buChar char="ü"/>
            </a:pPr>
            <a:r>
              <a:rPr lang="tr" sz="2200" b="0" i="1" u="none" baseline="0" dirty="0"/>
              <a:t>İnternetle ilgili temel bilgiler</a:t>
            </a:r>
          </a:p>
          <a:p>
            <a:pPr marL="342900" indent="-342900" algn="l" rtl="0">
              <a:buFont typeface="Wingdings" pitchFamily="2" charset="2"/>
              <a:buChar char="ü"/>
            </a:pPr>
            <a:r>
              <a:rPr lang="tr" sz="2200" b="0" i="1" u="none" baseline="0" dirty="0"/>
              <a:t>Siber suçlarla ilgili temel bilgiler</a:t>
            </a:r>
          </a:p>
          <a:p>
            <a:pPr marL="342900" indent="-342900" algn="l" rtl="0">
              <a:buFont typeface="Wingdings" pitchFamily="2" charset="2"/>
              <a:buChar char="ü"/>
            </a:pPr>
            <a:r>
              <a:rPr lang="tr" sz="2200" b="0" i="1" u="none" baseline="0" dirty="0"/>
              <a:t>Elektronik delillerle ilgili temel bilgiler</a:t>
            </a:r>
          </a:p>
          <a:p>
            <a:endParaRPr lang="tr" sz="2200" b="1" dirty="0"/>
          </a:p>
          <a:p>
            <a:pPr marL="342900" indent="-342900" algn="l" rtl="0">
              <a:buFont typeface="Wingdings" pitchFamily="2" charset="2"/>
              <a:buChar char="Ø"/>
            </a:pPr>
            <a:r>
              <a:rPr lang="tr" sz="2200" b="1" i="0" u="none" baseline="0" dirty="0"/>
              <a:t>Siber suçlar hakkında öğrendiklerimiz:</a:t>
            </a:r>
          </a:p>
          <a:p>
            <a:pPr marL="342900" indent="-342900" algn="l" rtl="0">
              <a:buFont typeface="Wingdings" pitchFamily="2" charset="2"/>
              <a:buChar char="ü"/>
            </a:pPr>
            <a:r>
              <a:rPr lang="tr" sz="2200" b="0" i="1" u="none" baseline="0" dirty="0"/>
              <a:t>Maddi hukuk</a:t>
            </a:r>
          </a:p>
          <a:p>
            <a:pPr marL="342900" indent="-342900" algn="l" rtl="0">
              <a:buFont typeface="Wingdings" pitchFamily="2" charset="2"/>
              <a:buChar char="ü"/>
            </a:pPr>
            <a:r>
              <a:rPr lang="tr" sz="2200" b="0" i="1" u="none" baseline="0" dirty="0"/>
              <a:t>Usul hukuku</a:t>
            </a:r>
          </a:p>
          <a:p>
            <a:pPr marL="342900" indent="-342900">
              <a:buFont typeface="Wingdings" pitchFamily="2" charset="2"/>
              <a:buChar char="ü"/>
            </a:pPr>
            <a:r>
              <a:rPr lang="en-GB" sz="2200" i="1" dirty="0" err="1" smtClean="0"/>
              <a:t>Karşılıklı</a:t>
            </a:r>
            <a:r>
              <a:rPr lang="en-GB" sz="2200" i="1" dirty="0" smtClean="0"/>
              <a:t> </a:t>
            </a:r>
            <a:r>
              <a:rPr lang="en-GB" sz="2200" i="1" dirty="0" err="1" smtClean="0"/>
              <a:t>Adli</a:t>
            </a:r>
            <a:r>
              <a:rPr lang="en-GB" sz="2200" i="1" dirty="0" smtClean="0"/>
              <a:t> </a:t>
            </a:r>
            <a:r>
              <a:rPr lang="en-GB" sz="2200" i="1" dirty="0" err="1" smtClean="0"/>
              <a:t>Yardım</a:t>
            </a:r>
            <a:r>
              <a:rPr lang="tr-TR" sz="2200" i="1" dirty="0" smtClean="0"/>
              <a:t> </a:t>
            </a:r>
            <a:r>
              <a:rPr lang="en-GB" sz="2200" i="1" dirty="0" smtClean="0"/>
              <a:t>(MLA)</a:t>
            </a:r>
            <a:r>
              <a:rPr lang="tr-TR" sz="2200" i="1" dirty="0" smtClean="0"/>
              <a:t> </a:t>
            </a:r>
            <a:r>
              <a:rPr lang="tr" sz="2200" i="1" dirty="0" smtClean="0"/>
              <a:t>yasası </a:t>
            </a:r>
            <a:r>
              <a:rPr lang="tr" sz="2200" i="1" dirty="0"/>
              <a:t>ve uygulanmasına ilişkin temel </a:t>
            </a:r>
            <a:r>
              <a:rPr lang="tr" sz="2200" b="0" i="1" u="none" baseline="0" dirty="0"/>
              <a:t>bilgiler</a:t>
            </a:r>
          </a:p>
          <a:p>
            <a:pPr marL="342900" indent="-342900" algn="l" rtl="0">
              <a:buFont typeface="Wingdings" pitchFamily="2" charset="2"/>
              <a:buChar char="ü"/>
            </a:pPr>
            <a:endParaRPr lang="tr" sz="2200" i="1" dirty="0"/>
          </a:p>
          <a:p>
            <a:pPr marL="342900" indent="-342900" algn="l" rtl="0">
              <a:buFont typeface="Wingdings" pitchFamily="2" charset="2"/>
              <a:buChar char="Ø"/>
            </a:pPr>
            <a:r>
              <a:rPr lang="tr" sz="2200" b="1" i="0" u="none" baseline="0" dirty="0"/>
              <a:t>Anladıklarımız:</a:t>
            </a:r>
          </a:p>
          <a:p>
            <a:pPr marL="342900" indent="-342900" algn="l" rtl="0">
              <a:buFont typeface="Wingdings" pitchFamily="2" charset="2"/>
              <a:buChar char="Ø"/>
            </a:pPr>
            <a:r>
              <a:rPr lang="tr" sz="2200" b="0" i="1" u="none" baseline="0" dirty="0"/>
              <a:t>Siber suçların soruşturulmasına ilişkin ilkeler</a:t>
            </a:r>
          </a:p>
          <a:p>
            <a:pPr marL="342900" indent="-342900" algn="l" rtl="0">
              <a:buFont typeface="Wingdings" pitchFamily="2" charset="2"/>
              <a:buChar char="Ø"/>
            </a:pPr>
            <a:r>
              <a:rPr lang="tr" sz="2200" b="0" i="1" u="none" baseline="0" dirty="0"/>
              <a:t>İç hukuktaki imkanlar</a:t>
            </a:r>
          </a:p>
        </p:txBody>
      </p:sp>
      <p:pic>
        <p:nvPicPr>
          <p:cNvPr id="9" name="Picture 8">
            <a:extLst>
              <a:ext uri="{FF2B5EF4-FFF2-40B4-BE49-F238E27FC236}">
                <a16:creationId xmlns:a16="http://schemas.microsoft.com/office/drawing/2014/main" xmlns="" id="{0335DF00-542D-424E-9B11-3FE1D686EC66}"/>
              </a:ext>
            </a:extLst>
          </p:cNvPr>
          <p:cNvPicPr>
            <a:picLocks noChangeAspect="1"/>
          </p:cNvPicPr>
          <p:nvPr/>
        </p:nvPicPr>
        <p:blipFill>
          <a:blip r:embed="rId3" cstate="print"/>
          <a:stretch>
            <a:fillRect/>
          </a:stretch>
        </p:blipFill>
        <p:spPr>
          <a:xfrm>
            <a:off x="5429955" y="2725995"/>
            <a:ext cx="3555897" cy="1622171"/>
          </a:xfrm>
          <a:prstGeom prst="rect">
            <a:avLst/>
          </a:prstGeom>
        </p:spPr>
      </p:pic>
      <p:sp>
        <p:nvSpPr>
          <p:cNvPr id="12" name="Slide Number Placeholder 1">
            <a:extLst>
              <a:ext uri="{FF2B5EF4-FFF2-40B4-BE49-F238E27FC236}">
                <a16:creationId xmlns:a16="http://schemas.microsoft.com/office/drawing/2014/main" xmlns="" id="{1E04AAF5-6949-481F-9B8D-6413519025D3}"/>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5</a:t>
            </a:fld>
            <a:endParaRPr lang="tr" dirty="0"/>
          </a:p>
        </p:txBody>
      </p:sp>
    </p:spTree>
    <p:extLst>
      <p:ext uri="{BB962C8B-B14F-4D97-AF65-F5344CB8AC3E}">
        <p14:creationId xmlns:p14="http://schemas.microsoft.com/office/powerpoint/2010/main" xmlns="" val="406692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633728" y="25932"/>
            <a:ext cx="751027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Siber Suç Makamları</a:t>
            </a:r>
          </a:p>
        </p:txBody>
      </p:sp>
      <p:sp>
        <p:nvSpPr>
          <p:cNvPr id="7" name="Rectangle 6">
            <a:extLst>
              <a:ext uri="{FF2B5EF4-FFF2-40B4-BE49-F238E27FC236}">
                <a16:creationId xmlns:a16="http://schemas.microsoft.com/office/drawing/2014/main" xmlns="" id="{7FA81925-418B-D44C-9255-2AEBBFBC0ADA}"/>
              </a:ext>
            </a:extLst>
          </p:cNvPr>
          <p:cNvSpPr/>
          <p:nvPr/>
        </p:nvSpPr>
        <p:spPr>
          <a:xfrm>
            <a:off x="176500" y="1559558"/>
            <a:ext cx="4572000" cy="4508927"/>
          </a:xfrm>
          <a:prstGeom prst="rect">
            <a:avLst/>
          </a:prstGeom>
        </p:spPr>
        <p:txBody>
          <a:bodyPr>
            <a:spAutoFit/>
          </a:bodyPr>
          <a:lstStyle/>
          <a:p>
            <a:pPr algn="just" rtl="0"/>
            <a:r>
              <a:rPr lang="tr" sz="2050" b="0" i="0" u="none" baseline="0" dirty="0">
                <a:solidFill>
                  <a:srgbClr val="FF0000"/>
                </a:solidFill>
              </a:rPr>
              <a:t>Şimdi tüm bu harika yeni bilgileri uygulayacağız!</a:t>
            </a:r>
          </a:p>
          <a:p>
            <a:pPr algn="just" rtl="0"/>
            <a:endParaRPr lang="tr" sz="2050" dirty="0">
              <a:solidFill>
                <a:srgbClr val="FF0000"/>
              </a:solidFill>
            </a:endParaRPr>
          </a:p>
          <a:p>
            <a:pPr marL="342900" indent="-342900" algn="just" rtl="0">
              <a:buFont typeface="Wingdings" pitchFamily="2" charset="2"/>
              <a:buChar char="Ø"/>
            </a:pPr>
            <a:r>
              <a:rPr lang="tr" sz="2050" b="0" i="0" u="none" baseline="0" dirty="0"/>
              <a:t>Kendimizi 4-5 </a:t>
            </a:r>
            <a:r>
              <a:rPr lang="tr" sz="2050" b="0" i="0" u="none" baseline="0" dirty="0" smtClean="0"/>
              <a:t>katılımcıdan </a:t>
            </a:r>
            <a:r>
              <a:rPr lang="tr" sz="2050" b="0" i="0" u="none" baseline="0" dirty="0"/>
              <a:t>oluşan çalışma gruplarına ayırmalıyız</a:t>
            </a:r>
          </a:p>
          <a:p>
            <a:pPr marL="342900" indent="-342900" algn="just" rtl="0">
              <a:buFont typeface="Wingdings" pitchFamily="2" charset="2"/>
              <a:buChar char="Ø"/>
            </a:pPr>
            <a:r>
              <a:rPr lang="tr-TR" sz="2050" b="0" i="0" u="none" baseline="0" dirty="0" smtClean="0"/>
              <a:t>Katılımcılar</a:t>
            </a:r>
            <a:r>
              <a:rPr lang="tr" sz="2050" b="0" i="0" u="none" baseline="0" dirty="0" smtClean="0"/>
              <a:t> </a:t>
            </a:r>
            <a:r>
              <a:rPr lang="tr" sz="2050" b="0" i="0" u="none" baseline="0" dirty="0"/>
              <a:t>gruplarına katılmalıdır</a:t>
            </a:r>
          </a:p>
          <a:p>
            <a:pPr marL="342900" indent="-342900" algn="just" rtl="0">
              <a:buFont typeface="Wingdings" pitchFamily="2" charset="2"/>
              <a:buChar char="Ø"/>
            </a:pPr>
            <a:r>
              <a:rPr lang="tr" sz="2050" b="0" i="0" u="none" baseline="0" dirty="0"/>
              <a:t>Vaka çalışması bir bütün olarak veya parçalar halinde her gruba teslim edilecektir</a:t>
            </a:r>
          </a:p>
          <a:p>
            <a:pPr marL="342900" indent="-342900" algn="just" rtl="0">
              <a:buFont typeface="Wingdings" pitchFamily="2" charset="2"/>
              <a:buChar char="Ø"/>
            </a:pPr>
            <a:r>
              <a:rPr lang="tr" sz="2050" b="0" i="0" u="none" baseline="0" dirty="0"/>
              <a:t>Vaka hakkındaki raporun analizi ve hazırlanması için 40+ dakika</a:t>
            </a:r>
          </a:p>
          <a:p>
            <a:pPr marL="342900" indent="-342900" algn="just" rtl="0">
              <a:buFont typeface="Wingdings" pitchFamily="2" charset="2"/>
              <a:buChar char="Ø"/>
            </a:pPr>
            <a:r>
              <a:rPr lang="tr" sz="2050" b="0" i="0" u="none" baseline="0" dirty="0"/>
              <a:t>Grup raportörü veya tüm grup tarafından grup sonuçlarının sunulması için 10-15 dakika</a:t>
            </a:r>
          </a:p>
        </p:txBody>
      </p:sp>
      <p:pic>
        <p:nvPicPr>
          <p:cNvPr id="8" name="Picture 7">
            <a:extLst>
              <a:ext uri="{FF2B5EF4-FFF2-40B4-BE49-F238E27FC236}">
                <a16:creationId xmlns:a16="http://schemas.microsoft.com/office/drawing/2014/main" xmlns="" id="{1039E094-4EB0-B34C-AC8A-850BF9448A2D}"/>
              </a:ext>
            </a:extLst>
          </p:cNvPr>
          <p:cNvPicPr>
            <a:picLocks noChangeAspect="1"/>
          </p:cNvPicPr>
          <p:nvPr/>
        </p:nvPicPr>
        <p:blipFill>
          <a:blip r:embed="rId3" cstate="print"/>
          <a:stretch>
            <a:fillRect/>
          </a:stretch>
        </p:blipFill>
        <p:spPr>
          <a:xfrm>
            <a:off x="5182654" y="2877133"/>
            <a:ext cx="3738062" cy="1598043"/>
          </a:xfrm>
          <a:prstGeom prst="rect">
            <a:avLst/>
          </a:prstGeom>
        </p:spPr>
      </p:pic>
      <p:sp>
        <p:nvSpPr>
          <p:cNvPr id="12" name="Slide Number Placeholder 1">
            <a:extLst>
              <a:ext uri="{FF2B5EF4-FFF2-40B4-BE49-F238E27FC236}">
                <a16:creationId xmlns:a16="http://schemas.microsoft.com/office/drawing/2014/main" xmlns="" id="{AAAF0C46-B4B2-49D7-9529-AD237A6BD290}"/>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6</a:t>
            </a:fld>
            <a:endParaRPr lang="tr" dirty="0"/>
          </a:p>
        </p:txBody>
      </p:sp>
    </p:spTree>
    <p:extLst>
      <p:ext uri="{BB962C8B-B14F-4D97-AF65-F5344CB8AC3E}">
        <p14:creationId xmlns:p14="http://schemas.microsoft.com/office/powerpoint/2010/main" xmlns="" val="26111322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804416" y="79626"/>
            <a:ext cx="733958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Giriş</a:t>
            </a:r>
            <a:endParaRPr lang="tr" sz="3200" dirty="0">
              <a:latin typeface="Verdana" panose="020B0604030504040204" pitchFamily="34" charset="0"/>
              <a:ea typeface="Verdana" panose="020B0604030504040204" pitchFamily="34" charset="0"/>
            </a:endParaRPr>
          </a:p>
        </p:txBody>
      </p:sp>
      <p:pic>
        <p:nvPicPr>
          <p:cNvPr id="7" name="Picture 6">
            <a:extLst>
              <a:ext uri="{FF2B5EF4-FFF2-40B4-BE49-F238E27FC236}">
                <a16:creationId xmlns:a16="http://schemas.microsoft.com/office/drawing/2014/main" xmlns="" id="{9BD740DA-813B-CE40-8F0D-DCE7A7E8F321}"/>
              </a:ext>
            </a:extLst>
          </p:cNvPr>
          <p:cNvPicPr>
            <a:picLocks noChangeAspect="1"/>
          </p:cNvPicPr>
          <p:nvPr/>
        </p:nvPicPr>
        <p:blipFill>
          <a:blip r:embed="rId3" cstate="print"/>
          <a:stretch>
            <a:fillRect/>
          </a:stretch>
        </p:blipFill>
        <p:spPr>
          <a:xfrm>
            <a:off x="1325960" y="1968698"/>
            <a:ext cx="6492079" cy="3414665"/>
          </a:xfrm>
          <a:prstGeom prst="rect">
            <a:avLst/>
          </a:prstGeom>
        </p:spPr>
      </p:pic>
      <p:sp>
        <p:nvSpPr>
          <p:cNvPr id="12" name="Slide Number Placeholder 1">
            <a:extLst>
              <a:ext uri="{FF2B5EF4-FFF2-40B4-BE49-F238E27FC236}">
                <a16:creationId xmlns:a16="http://schemas.microsoft.com/office/drawing/2014/main" xmlns="" id="{E49A8BC6-ED03-446D-B47E-70B3DC2694C7}"/>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7</a:t>
            </a:fld>
            <a:endParaRPr lang="tr" dirty="0"/>
          </a:p>
        </p:txBody>
      </p:sp>
      <p:sp>
        <p:nvSpPr>
          <p:cNvPr id="2" name="Metin kutusu 1"/>
          <p:cNvSpPr txBox="1"/>
          <p:nvPr/>
        </p:nvSpPr>
        <p:spPr>
          <a:xfrm>
            <a:off x="2111022" y="3115733"/>
            <a:ext cx="5215467" cy="769441"/>
          </a:xfrm>
          <a:prstGeom prst="rect">
            <a:avLst/>
          </a:prstGeom>
          <a:solidFill>
            <a:schemeClr val="tx1"/>
          </a:solidFill>
        </p:spPr>
        <p:txBody>
          <a:bodyPr wrap="square" rtlCol="0">
            <a:spAutoFit/>
          </a:bodyPr>
          <a:lstStyle/>
          <a:p>
            <a:pPr algn="ctr"/>
            <a:r>
              <a:rPr lang="tr-TR" sz="4400" dirty="0" smtClean="0">
                <a:solidFill>
                  <a:schemeClr val="bg1"/>
                </a:solidFill>
              </a:rPr>
              <a:t>HAZIR MISINIZ?</a:t>
            </a:r>
            <a:endParaRPr lang="tr-TR" sz="4400" dirty="0">
              <a:solidFill>
                <a:schemeClr val="bg1"/>
              </a:solidFill>
            </a:endParaRPr>
          </a:p>
        </p:txBody>
      </p:sp>
    </p:spTree>
    <p:extLst>
      <p:ext uri="{BB962C8B-B14F-4D97-AF65-F5344CB8AC3E}">
        <p14:creationId xmlns:p14="http://schemas.microsoft.com/office/powerpoint/2010/main" xmlns="" val="2316026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Siber suçlar konusunda becerilerin geliştirilmesi</a:t>
            </a:r>
            <a:endParaRPr lang="tr" sz="3200" dirty="0">
              <a:latin typeface="Verdana" panose="020B0604030504040204" pitchFamily="34" charset="0"/>
              <a:ea typeface="Verdana" panose="020B0604030504040204" pitchFamily="34" charset="0"/>
            </a:endParaRPr>
          </a:p>
        </p:txBody>
      </p:sp>
      <p:sp>
        <p:nvSpPr>
          <p:cNvPr id="3" name="Rectangle 2"/>
          <p:cNvSpPr/>
          <p:nvPr/>
        </p:nvSpPr>
        <p:spPr>
          <a:xfrm>
            <a:off x="595423" y="3913633"/>
            <a:ext cx="4572000" cy="1323439"/>
          </a:xfrm>
          <a:prstGeom prst="rect">
            <a:avLst/>
          </a:prstGeom>
        </p:spPr>
        <p:txBody>
          <a:bodyPr>
            <a:spAutoFit/>
          </a:bodyPr>
          <a:lstStyle/>
          <a:p>
            <a:pPr algn="l" rtl="0"/>
            <a:r>
              <a:rPr lang="tr" sz="4000" b="1" i="0" u="none" baseline="0">
                <a:latin typeface="+mj-lt"/>
              </a:rPr>
              <a:t>Bölüm İki</a:t>
            </a:r>
            <a:r>
              <a:rPr lang="tr" sz="4000" b="1">
                <a:latin typeface="+mj-lt"/>
              </a:rPr>
              <a:t/>
            </a:r>
            <a:br>
              <a:rPr lang="tr" sz="4000" b="1">
                <a:latin typeface="+mj-lt"/>
              </a:rPr>
            </a:br>
            <a:r>
              <a:rPr lang="tr" sz="4000" b="1" i="0" u="none" baseline="0">
                <a:latin typeface="+mj-lt"/>
              </a:rPr>
              <a:t>Vaka Çalışması</a:t>
            </a:r>
          </a:p>
        </p:txBody>
      </p:sp>
      <p:sp>
        <p:nvSpPr>
          <p:cNvPr id="12" name="Slide Number Placeholder 1">
            <a:extLst>
              <a:ext uri="{FF2B5EF4-FFF2-40B4-BE49-F238E27FC236}">
                <a16:creationId xmlns:a16="http://schemas.microsoft.com/office/drawing/2014/main" xmlns="" id="{5845ED87-4604-4B0E-B2FC-DA8406E3AE47}"/>
              </a:ext>
            </a:extLst>
          </p:cNvPr>
          <p:cNvSpPr>
            <a:spLocks noGrp="1"/>
          </p:cNvSpPr>
          <p:nvPr>
            <p:ph type="sldNum" sz="quarter" idx="12"/>
          </p:nvPr>
        </p:nvSpPr>
        <p:spPr>
          <a:xfrm>
            <a:off x="7010400" y="6590093"/>
            <a:ext cx="2133600" cy="267907"/>
          </a:xfrm>
        </p:spPr>
        <p:txBody>
          <a:bodyPr/>
          <a:lstStyle/>
          <a:p>
            <a:pPr algn="r" rtl="0"/>
            <a:fld id="{B517EF97-6CC0-48A9-BC0E-433EC7B55211}" type="slidenum">
              <a:rPr/>
              <a:pPr algn="r" rtl="0"/>
              <a:t>8</a:t>
            </a:fld>
            <a:endParaRPr lang="tr" dirty="0"/>
          </a:p>
        </p:txBody>
      </p:sp>
    </p:spTree>
    <p:extLst>
      <p:ext uri="{BB962C8B-B14F-4D97-AF65-F5344CB8AC3E}">
        <p14:creationId xmlns:p14="http://schemas.microsoft.com/office/powerpoint/2010/main" xmlns="" val="1744978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pPr algn="r" rtl="0"/>
            <a:fld id="{B517EF97-6CC0-48A9-BC0E-433EC7B55211}" type="slidenum">
              <a:rPr/>
              <a:pPr algn="r" rtl="0"/>
              <a:t>9</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Ben kimim?</a:t>
            </a:r>
            <a:endParaRPr lang="tr"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rtl="0">
              <a:buFont typeface="Wingdings" panose="05000000000000000000" pitchFamily="2" charset="2"/>
              <a:buChar char="Ø"/>
            </a:pPr>
            <a:r>
              <a:rPr lang="tr" b="0" i="1" u="none" baseline="0" dirty="0"/>
              <a:t>A Ülkesinin polis teşkilatı, farklı ticari alanlardaki tanınmış markalar tarafından sosyal medya ağlarında düzenlenen garip ödüllü oyun vakaları hakkında vatandaşlardan çok sayıda şikayet almaya başladı.</a:t>
            </a:r>
          </a:p>
          <a:p>
            <a:pPr algn="just" rtl="0">
              <a:buFont typeface="Wingdings" panose="05000000000000000000" pitchFamily="2" charset="2"/>
              <a:buChar char="Ø"/>
            </a:pPr>
            <a:endParaRPr lang="tr" i="1" dirty="0"/>
          </a:p>
          <a:p>
            <a:pPr algn="just" rtl="0">
              <a:buFont typeface="Wingdings" panose="05000000000000000000" pitchFamily="2" charset="2"/>
              <a:buChar char="Ø"/>
            </a:pPr>
            <a:r>
              <a:rPr lang="tr" b="0" i="1" u="none" baseline="0" dirty="0"/>
              <a:t>Pazar indirim kuponlarından en donanımlı cep telefonlarına ve pahalı dizüstü bilgisayarlara kadar çeşitli ödüller farklı ve cazip görünüyor. </a:t>
            </a:r>
          </a:p>
          <a:p>
            <a:pPr algn="just" rtl="0">
              <a:buFont typeface="Wingdings" panose="05000000000000000000" pitchFamily="2" charset="2"/>
              <a:buChar char="Ø"/>
            </a:pPr>
            <a:endParaRPr lang="tr" i="1" dirty="0"/>
          </a:p>
          <a:p>
            <a:pPr algn="just" rtl="0">
              <a:buFont typeface="Wingdings" panose="05000000000000000000" pitchFamily="2" charset="2"/>
              <a:buChar char="Ø"/>
            </a:pPr>
            <a:r>
              <a:rPr lang="tr" b="0" i="1" u="none" baseline="0" dirty="0"/>
              <a:t>Oyunlar, sosyal medya ağlarında, popüler genel iletişim kanallarında olduğu şekilde düzenleniyor. Markaların pazarlama ekipleri, oyunların ve ödüllerin duyurularını yayınlayarak herkesi oyun için oluşturulmuş sosyal medya kanalına yönlendirme yapan bağlantıya tıklayıp katılmaya davet ediyorlar. </a:t>
            </a:r>
          </a:p>
          <a:p>
            <a:pPr algn="just" rtl="0">
              <a:buFont typeface="Wingdings" panose="05000000000000000000" pitchFamily="2" charset="2"/>
              <a:buChar char="Ø"/>
            </a:pPr>
            <a:endParaRPr lang="tr" i="1" dirty="0"/>
          </a:p>
          <a:p>
            <a:pPr algn="just" rtl="0">
              <a:buFont typeface="Wingdings" panose="05000000000000000000" pitchFamily="2" charset="2"/>
              <a:buChar char="Ø"/>
            </a:pPr>
            <a:r>
              <a:rPr lang="tr" b="0" i="1" u="none" baseline="0" dirty="0"/>
              <a:t>Cezbedilen yüzlerce hatta binlerce insan bağlantıyı takip edip oyuna katılmaya başlıyorlar.</a:t>
            </a:r>
          </a:p>
          <a:p>
            <a:endParaRPr lang="tr" dirty="0"/>
          </a:p>
        </p:txBody>
      </p:sp>
    </p:spTree>
    <p:extLst>
      <p:ext uri="{BB962C8B-B14F-4D97-AF65-F5344CB8AC3E}">
        <p14:creationId xmlns:p14="http://schemas.microsoft.com/office/powerpoint/2010/main" xmlns="" val="32670912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1151</TotalTime>
  <Words>3223</Words>
  <Application>Microsoft Office PowerPoint</Application>
  <PresentationFormat>Ekran Gösterisi (4:3)</PresentationFormat>
  <Paragraphs>380</Paragraphs>
  <Slides>34</Slides>
  <Notes>29</Notes>
  <HiddenSlides>0</HiddenSlides>
  <MMClips>0</MMClips>
  <ScaleCrop>false</ScaleCrop>
  <HeadingPairs>
    <vt:vector size="4" baseType="variant">
      <vt:variant>
        <vt:lpstr>Tema</vt:lpstr>
      </vt:variant>
      <vt:variant>
        <vt:i4>1</vt:i4>
      </vt:variant>
      <vt:variant>
        <vt:lpstr>Slayt Başlıkları</vt:lpstr>
      </vt:variant>
      <vt:variant>
        <vt:i4>34</vt:i4>
      </vt:variant>
    </vt:vector>
  </HeadingPairs>
  <TitlesOfParts>
    <vt:vector size="35" baseType="lpstr">
      <vt:lpstr>Office Theme</vt:lpstr>
      <vt:lpstr>Slayt 1</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lpstr>Slayt 23</vt:lpstr>
      <vt:lpstr>Slayt 24</vt:lpstr>
      <vt:lpstr>Slayt 25</vt:lpstr>
      <vt:lpstr>Slayt 26</vt:lpstr>
      <vt:lpstr>Slayt 27</vt:lpstr>
      <vt:lpstr>Slayt 28</vt:lpstr>
      <vt:lpstr>Slayt 29</vt:lpstr>
      <vt:lpstr> </vt:lpstr>
      <vt:lpstr>Slayt 31</vt:lpstr>
      <vt:lpstr>Slayt 32</vt:lpstr>
      <vt:lpstr>Slayt 33</vt:lpstr>
      <vt:lpstr>Slayt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Nazik ERENOGLU - ŞİRKET MÜDÜRÜ</cp:lastModifiedBy>
  <cp:revision>185</cp:revision>
  <dcterms:created xsi:type="dcterms:W3CDTF">2020-10-07T11:36:01Z</dcterms:created>
  <dcterms:modified xsi:type="dcterms:W3CDTF">2021-04-12T08:24:06Z</dcterms:modified>
</cp:coreProperties>
</file>